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doc" ContentType="application/msword"/>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27"/>
  </p:notesMasterIdLst>
  <p:handoutMasterIdLst>
    <p:handoutMasterId r:id="rId28"/>
  </p:handoutMasterIdLst>
  <p:sldIdLst>
    <p:sldId id="328" r:id="rId2"/>
    <p:sldId id="263" r:id="rId3"/>
    <p:sldId id="312" r:id="rId4"/>
    <p:sldId id="264" r:id="rId5"/>
    <p:sldId id="265" r:id="rId6"/>
    <p:sldId id="270" r:id="rId7"/>
    <p:sldId id="314" r:id="rId8"/>
    <p:sldId id="315" r:id="rId9"/>
    <p:sldId id="271" r:id="rId10"/>
    <p:sldId id="297" r:id="rId11"/>
    <p:sldId id="272" r:id="rId12"/>
    <p:sldId id="283" r:id="rId13"/>
    <p:sldId id="285" r:id="rId14"/>
    <p:sldId id="284" r:id="rId15"/>
    <p:sldId id="286" r:id="rId16"/>
    <p:sldId id="321" r:id="rId17"/>
    <p:sldId id="266" r:id="rId18"/>
    <p:sldId id="287" r:id="rId19"/>
    <p:sldId id="289" r:id="rId20"/>
    <p:sldId id="290" r:id="rId21"/>
    <p:sldId id="291" r:id="rId22"/>
    <p:sldId id="323" r:id="rId23"/>
    <p:sldId id="292" r:id="rId24"/>
    <p:sldId id="327" r:id="rId25"/>
    <p:sldId id="329" r:id="rId26"/>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6666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34" autoAdjust="0"/>
    <p:restoredTop sz="83250" autoAdjust="0"/>
  </p:normalViewPr>
  <p:slideViewPr>
    <p:cSldViewPr>
      <p:cViewPr>
        <p:scale>
          <a:sx n="75" d="100"/>
          <a:sy n="75" d="100"/>
        </p:scale>
        <p:origin x="-122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New Roman" charset="0"/>
              </a:defRPr>
            </a:lvl1pPr>
          </a:lstStyle>
          <a:p>
            <a:pPr>
              <a:defRPr/>
            </a:pPr>
            <a:endParaRPr lang="en-US"/>
          </a:p>
        </p:txBody>
      </p:sp>
      <p:sp>
        <p:nvSpPr>
          <p:cNvPr id="6963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New Roman" charset="0"/>
              </a:defRPr>
            </a:lvl1pPr>
          </a:lstStyle>
          <a:p>
            <a:pPr>
              <a:defRPr/>
            </a:pPr>
            <a:endParaRPr lang="en-US"/>
          </a:p>
        </p:txBody>
      </p:sp>
      <p:sp>
        <p:nvSpPr>
          <p:cNvPr id="6963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New Roman" charset="0"/>
              </a:defRPr>
            </a:lvl1pPr>
          </a:lstStyle>
          <a:p>
            <a:pPr>
              <a:defRPr/>
            </a:pPr>
            <a:endParaRPr lang="en-US"/>
          </a:p>
        </p:txBody>
      </p:sp>
      <p:sp>
        <p:nvSpPr>
          <p:cNvPr id="6963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New Roman" charset="0"/>
              </a:defRPr>
            </a:lvl1pPr>
          </a:lstStyle>
          <a:p>
            <a:pPr>
              <a:defRPr/>
            </a:pPr>
            <a:fld id="{DE710CD4-C458-42D3-A72B-ACE7A75D13D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New Roman" charset="0"/>
              </a:defRPr>
            </a:lvl1pPr>
          </a:lstStyle>
          <a:p>
            <a:pPr>
              <a:defRPr/>
            </a:pPr>
            <a:endParaRPr lang="en-US"/>
          </a:p>
        </p:txBody>
      </p:sp>
      <p:sp>
        <p:nvSpPr>
          <p:cNvPr id="665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New Roman" charset="0"/>
              </a:defRPr>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65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65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New Roman" charset="0"/>
              </a:defRPr>
            </a:lvl1pPr>
          </a:lstStyle>
          <a:p>
            <a:pPr>
              <a:defRPr/>
            </a:pPr>
            <a:endParaRPr lang="en-US"/>
          </a:p>
        </p:txBody>
      </p:sp>
      <p:sp>
        <p:nvSpPr>
          <p:cNvPr id="665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New Roman" charset="0"/>
              </a:defRPr>
            </a:lvl1pPr>
          </a:lstStyle>
          <a:p>
            <a:pPr>
              <a:defRPr/>
            </a:pPr>
            <a:fld id="{CD5AA881-46AE-40BF-A0C5-78360491AE7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a:t>
            </a:r>
            <a:r>
              <a:rPr lang="en-US" baseline="0" dirty="0" smtClean="0"/>
              <a:t> all,  this is the fourth in the “Wonderful World of </a:t>
            </a:r>
            <a:r>
              <a:rPr lang="en-US" baseline="0" dirty="0" err="1" smtClean="0"/>
              <a:t>Slidecasts</a:t>
            </a:r>
            <a:r>
              <a:rPr lang="en-US" baseline="0" dirty="0" smtClean="0"/>
              <a:t>” series of Project Management.  I’m your host, Sir Olpoc and for this slide cast, our focus would be project quality management.  Basically, what we want to focus on is how do we ensure that quality measures are in place as the project is being executed.</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in reality,</a:t>
            </a:r>
            <a:r>
              <a:rPr lang="en-US" baseline="0" dirty="0" smtClean="0"/>
              <a:t> when you do a quality assurance, you are to come up with a QA plan – which contains the items listed on the slide.  From the purpose and mission statement, to the roles and responsibilities of the QA team, to the QA procedures and evaluation process.  It’s a long document within your project plan.  Note that we are not requiring you to come up with all of this – just a part of this. </a:t>
            </a:r>
            <a:r>
              <a:rPr lang="en-US" baseline="0" dirty="0" smtClean="0">
                <a:sym typeface="Wingdings" pitchFamily="2" charset="2"/>
              </a:rPr>
              <a:t></a:t>
            </a:r>
          </a:p>
          <a:p>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third process in the quality management plan</a:t>
            </a:r>
            <a:r>
              <a:rPr lang="en-US" baseline="0" dirty="0" smtClean="0"/>
              <a:t> is quality control , where we monitor specific project results to determine if they comply with relevant standards and identifying ways to eliminate causes of unsatisfactory results.  Those who took BPM under me would find some of the tools familiar – </a:t>
            </a:r>
            <a:r>
              <a:rPr lang="en-US" baseline="0" dirty="0" err="1" smtClean="0"/>
              <a:t>pareto</a:t>
            </a:r>
            <a:r>
              <a:rPr lang="en-US" baseline="0" dirty="0" smtClean="0"/>
              <a:t> analysis, six sigma, SPC </a:t>
            </a:r>
            <a:r>
              <a:rPr lang="en-US" baseline="0" dirty="0" err="1" smtClean="0"/>
              <a:t>cahrts</a:t>
            </a:r>
            <a:r>
              <a:rPr lang="en-US" baseline="0" dirty="0" smtClean="0"/>
              <a:t> and so on.  The idea here is once quality control is being done, any changes that are needed in the project would be implemented.</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word on one special quality mechanism in IT –</a:t>
            </a:r>
            <a:r>
              <a:rPr lang="en-US" baseline="0" dirty="0" smtClean="0"/>
              <a:t> testing.   (Read the slide)</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there are a lot of type</a:t>
            </a:r>
            <a:r>
              <a:rPr lang="en-US" baseline="0" dirty="0" smtClean="0"/>
              <a:t>s of testing – which you may have remembered from SAD and Dbase.</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a</a:t>
            </a:r>
            <a:r>
              <a:rPr lang="en-US" baseline="0" dirty="0" smtClean="0"/>
              <a:t> project perspective, </a:t>
            </a:r>
            <a:r>
              <a:rPr lang="en-US" baseline="0" dirty="0" err="1" smtClean="0"/>
              <a:t>wehre</a:t>
            </a:r>
            <a:r>
              <a:rPr lang="en-US" baseline="0" dirty="0" smtClean="0"/>
              <a:t> does this task come in?  Well, once development comes in, testing is done…</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a GANTT Chart </a:t>
            </a:r>
            <a:r>
              <a:rPr lang="en-US" dirty="0" err="1" smtClean="0"/>
              <a:t>perspectvie</a:t>
            </a:r>
            <a:r>
              <a:rPr lang="en-US" dirty="0" smtClean="0"/>
              <a:t>,</a:t>
            </a:r>
            <a:r>
              <a:rPr lang="en-US" baseline="0" dirty="0" smtClean="0"/>
              <a:t> these usually are the activities being done – again!  A word of warning. Kung </a:t>
            </a:r>
            <a:r>
              <a:rPr lang="en-US" baseline="0" dirty="0" err="1" smtClean="0"/>
              <a:t>ilalagay</a:t>
            </a:r>
            <a:r>
              <a:rPr lang="en-US" baseline="0" dirty="0" smtClean="0"/>
              <a:t> </a:t>
            </a:r>
            <a:r>
              <a:rPr lang="en-US" baseline="0" dirty="0" err="1" smtClean="0"/>
              <a:t>ninyo</a:t>
            </a:r>
            <a:r>
              <a:rPr lang="en-US" baseline="0" dirty="0" smtClean="0"/>
              <a:t> </a:t>
            </a:r>
            <a:r>
              <a:rPr lang="en-US" baseline="0" dirty="0" err="1" smtClean="0"/>
              <a:t>iyo</a:t>
            </a:r>
            <a:r>
              <a:rPr lang="en-US" baseline="0" dirty="0" smtClean="0"/>
              <a:t> </a:t>
            </a:r>
            <a:r>
              <a:rPr lang="en-US" baseline="0" dirty="0" err="1" smtClean="0"/>
              <a:t>sa</a:t>
            </a:r>
            <a:r>
              <a:rPr lang="en-US" baseline="0" dirty="0" smtClean="0"/>
              <a:t> </a:t>
            </a:r>
            <a:r>
              <a:rPr lang="en-US" baseline="0" dirty="0" err="1" smtClean="0"/>
              <a:t>inyong</a:t>
            </a:r>
            <a:r>
              <a:rPr lang="en-US" baseline="0" dirty="0" smtClean="0"/>
              <a:t> GANTT Chart, make sure you’re going to do it and not just write it down to impress me!</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testing</a:t>
            </a:r>
            <a:r>
              <a:rPr lang="en-US" baseline="0" dirty="0" smtClean="0"/>
              <a:t> alone is not enough! There are a lot of ways to text a very complex system –especially the systems you are making for your companies and users are very canny.  They will use the system in ways you may not have imagined!  For example, the </a:t>
            </a:r>
            <a:r>
              <a:rPr lang="en-US" baseline="0" dirty="0" err="1" smtClean="0"/>
              <a:t>Ateneo</a:t>
            </a:r>
            <a:r>
              <a:rPr lang="en-US" baseline="0" dirty="0" smtClean="0"/>
              <a:t> alumni office some years ago has a database of alumni information.  Now, one of the things that was not programmed there was whether or not an alumni died or not.  So, when the alumni office was generating </a:t>
            </a:r>
            <a:r>
              <a:rPr lang="en-US" baseline="0" dirty="0" err="1" smtClean="0"/>
              <a:t>Bday</a:t>
            </a:r>
            <a:r>
              <a:rPr lang="en-US" baseline="0" dirty="0" smtClean="0"/>
              <a:t> reminders, </a:t>
            </a:r>
            <a:r>
              <a:rPr lang="en-US" baseline="0" dirty="0" err="1" smtClean="0"/>
              <a:t>ut</a:t>
            </a:r>
            <a:r>
              <a:rPr lang="en-US" baseline="0" dirty="0" smtClean="0"/>
              <a:t> also gets sent to those who already died!  So, what the alumni people did was put “Dec” at the end of the last name of the person to indicate that he has died so that when they create the </a:t>
            </a:r>
            <a:r>
              <a:rPr lang="en-US" baseline="0" dirty="0" err="1" smtClean="0"/>
              <a:t>Bday</a:t>
            </a:r>
            <a:r>
              <a:rPr lang="en-US" baseline="0" dirty="0" smtClean="0"/>
              <a:t> greetings, they just filter out these </a:t>
            </a:r>
            <a:r>
              <a:rPr lang="en-US" baseline="0" dirty="0" err="1" smtClean="0"/>
              <a:t>pepole</a:t>
            </a:r>
            <a:r>
              <a:rPr lang="en-US" baseline="0" dirty="0" smtClean="0"/>
              <a:t> with a “Dec” at the end.</a:t>
            </a:r>
          </a:p>
          <a:p>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modern quality management involves….</a:t>
            </a:r>
          </a:p>
          <a:p>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a:t>
            </a:r>
            <a:r>
              <a:rPr lang="en-US" baseline="0" dirty="0" smtClean="0"/>
              <a:t> an IT perspective, there are several suggesting in improving IT project quality. The first is establishing leadership that promotes quality.  The PM is the person responsible for ensuring that what comes out has a high level of quality..</a:t>
            </a:r>
            <a:r>
              <a:rPr lang="en-US" baseline="0" dirty="0" err="1" smtClean="0"/>
              <a:t>hindi</a:t>
            </a:r>
            <a:r>
              <a:rPr lang="en-US" baseline="0" dirty="0" smtClean="0"/>
              <a:t> </a:t>
            </a:r>
            <a:r>
              <a:rPr lang="en-US" baseline="0" dirty="0" err="1" smtClean="0"/>
              <a:t>pwede</a:t>
            </a:r>
            <a:r>
              <a:rPr lang="en-US" baseline="0" dirty="0" smtClean="0"/>
              <a:t> </a:t>
            </a:r>
            <a:r>
              <a:rPr lang="en-US" baseline="0" dirty="0" err="1" smtClean="0"/>
              <a:t>ang</a:t>
            </a:r>
            <a:r>
              <a:rPr lang="en-US" baseline="0" dirty="0" smtClean="0"/>
              <a:t> “</a:t>
            </a:r>
            <a:r>
              <a:rPr lang="en-US" baseline="0" dirty="0" err="1" smtClean="0"/>
              <a:t>pwede</a:t>
            </a:r>
            <a:r>
              <a:rPr lang="en-US" baseline="0" dirty="0" smtClean="0"/>
              <a:t> </a:t>
            </a:r>
            <a:r>
              <a:rPr lang="en-US" baseline="0" dirty="0" err="1" smtClean="0"/>
              <a:t>na</a:t>
            </a:r>
            <a:r>
              <a:rPr lang="en-US" baseline="0" dirty="0" smtClean="0"/>
              <a:t> </a:t>
            </a:r>
            <a:r>
              <a:rPr lang="en-US" baseline="0" dirty="0" err="1" smtClean="0"/>
              <a:t>iyan</a:t>
            </a:r>
            <a:r>
              <a:rPr lang="en-US" baseline="0" dirty="0" smtClean="0"/>
              <a:t>” mentality.  If the leader himself has a “</a:t>
            </a:r>
            <a:r>
              <a:rPr lang="en-US" baseline="0" dirty="0" err="1" smtClean="0"/>
              <a:t>pwede</a:t>
            </a:r>
            <a:r>
              <a:rPr lang="en-US" baseline="0" dirty="0" smtClean="0"/>
              <a:t> </a:t>
            </a:r>
            <a:r>
              <a:rPr lang="en-US" baseline="0" dirty="0" err="1" smtClean="0"/>
              <a:t>na</a:t>
            </a:r>
            <a:r>
              <a:rPr lang="en-US" baseline="0" dirty="0" smtClean="0"/>
              <a:t> </a:t>
            </a:r>
            <a:r>
              <a:rPr lang="en-US" baseline="0" dirty="0" err="1" smtClean="0"/>
              <a:t>yan</a:t>
            </a:r>
            <a:r>
              <a:rPr lang="en-US" baseline="0" dirty="0" smtClean="0"/>
              <a:t>” mentality, then that will cascade down to the other members of the team.  </a:t>
            </a:r>
          </a:p>
          <a:p>
            <a:endParaRPr lang="en-US" baseline="0" dirty="0" smtClean="0"/>
          </a:p>
          <a:p>
            <a:r>
              <a:rPr lang="en-US" baseline="0" dirty="0" smtClean="0"/>
              <a:t>The second and the third suggestion – that of understanding the cost of quality and focusing on the organization influences and work-place factors that affect quality – will be discussed in the succeeding slides.</a:t>
            </a:r>
          </a:p>
          <a:p>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Whenever</a:t>
            </a:r>
            <a:r>
              <a:rPr lang="en-US" baseline="0" dirty="0" smtClean="0"/>
              <a:t> we talk about the cost of quality, this involves the cost of conformance + cost of nonconformance.  For example, if as a freshmen you are required to wear your NSTP shirt because it is </a:t>
            </a:r>
            <a:r>
              <a:rPr lang="en-US" baseline="0" dirty="0" err="1" smtClean="0"/>
              <a:t>requried</a:t>
            </a:r>
            <a:r>
              <a:rPr lang="en-US" baseline="0" dirty="0" smtClean="0"/>
              <a:t>, then the cost of conformance is equal tow how much the shirt costs.  There is no cost for non-conformance.  But, if you’re a </a:t>
            </a:r>
            <a:r>
              <a:rPr lang="en-US" baseline="0" dirty="0" err="1" smtClean="0"/>
              <a:t>kikay</a:t>
            </a:r>
            <a:r>
              <a:rPr lang="en-US" baseline="0" dirty="0" smtClean="0"/>
              <a:t> guy or girl and you hate the NSTP shirt because you hate the design or the type of shirt and you just decide to buy a blue </a:t>
            </a:r>
            <a:r>
              <a:rPr lang="en-US" baseline="0" dirty="0" err="1" smtClean="0"/>
              <a:t>Lacoste</a:t>
            </a:r>
            <a:r>
              <a:rPr lang="en-US" baseline="0" dirty="0" smtClean="0"/>
              <a:t> shirt, then the cost of conformance is equal of the cost of the shirt, but there is also a cost for nonconformance – that  what you </a:t>
            </a:r>
            <a:r>
              <a:rPr lang="en-US" baseline="0" dirty="0" err="1" smtClean="0"/>
              <a:t>migth</a:t>
            </a:r>
            <a:r>
              <a:rPr lang="en-US" baseline="0" dirty="0" smtClean="0"/>
              <a:t> be wearing will be rejected by ADSA and still require you to buy the NSTP shirt.</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 people joke about the poor quality of IT products. One of the most common jokes in</a:t>
            </a:r>
            <a:r>
              <a:rPr lang="en-US" baseline="0" dirty="0" smtClean="0"/>
              <a:t> the early 2000s was that HP developed the disposable printer – a </a:t>
            </a:r>
            <a:r>
              <a:rPr lang="en-US" baseline="0" dirty="0" err="1" smtClean="0"/>
              <a:t>deskjet</a:t>
            </a:r>
            <a:r>
              <a:rPr lang="en-US" baseline="0" dirty="0" smtClean="0"/>
              <a:t> printer that costs around 2,000 + pesos.  If it gets broken, you’re better off buying a new one because the  most important parts (the nozzle that sprays the ink) costs as much as a new printer.  Also, HP made a killing in ink – buying a set of inks (color and black) was just as expensive as a new printer.  The joke was, you’re better off buying a new printer </a:t>
            </a:r>
            <a:r>
              <a:rPr lang="en-US" baseline="0" dirty="0" err="1" smtClean="0"/>
              <a:t>dahil</a:t>
            </a:r>
            <a:r>
              <a:rPr lang="en-US" baseline="0" dirty="0" smtClean="0"/>
              <a:t> </a:t>
            </a:r>
            <a:r>
              <a:rPr lang="en-US" baseline="0" dirty="0" err="1" smtClean="0"/>
              <a:t>naka</a:t>
            </a:r>
            <a:r>
              <a:rPr lang="en-US" baseline="0" dirty="0" smtClean="0"/>
              <a:t>-bundle </a:t>
            </a:r>
            <a:r>
              <a:rPr lang="en-US" baseline="0" dirty="0" err="1" smtClean="0"/>
              <a:t>ang</a:t>
            </a:r>
            <a:r>
              <a:rPr lang="en-US" baseline="0" dirty="0" smtClean="0"/>
              <a:t> ink </a:t>
            </a:r>
            <a:r>
              <a:rPr lang="en-US" baseline="0" dirty="0" err="1" smtClean="0"/>
              <a:t>doon</a:t>
            </a:r>
            <a:r>
              <a:rPr lang="en-US" baseline="0" dirty="0" smtClean="0"/>
              <a:t>.</a:t>
            </a:r>
          </a:p>
          <a:p>
            <a:endParaRPr lang="en-US" baseline="0" dirty="0" smtClean="0"/>
          </a:p>
          <a:p>
            <a:r>
              <a:rPr lang="en-US" baseline="0" dirty="0" smtClean="0"/>
              <a:t>What we seem to see is that people seems to accept system being down occasionally or need to reboot their PCs – well </a:t>
            </a:r>
            <a:r>
              <a:rPr lang="en-US" baseline="0" dirty="0" err="1" smtClean="0"/>
              <a:t>kasi</a:t>
            </a:r>
            <a:r>
              <a:rPr lang="en-US" baseline="0" dirty="0" smtClean="0"/>
              <a:t> Windows (</a:t>
            </a:r>
            <a:r>
              <a:rPr lang="en-US" baseline="0" dirty="0" err="1" smtClean="0"/>
              <a:t>ang</a:t>
            </a:r>
            <a:r>
              <a:rPr lang="en-US" baseline="0" dirty="0" smtClean="0"/>
              <a:t> </a:t>
            </a:r>
            <a:r>
              <a:rPr lang="en-US" baseline="0" dirty="0" err="1" smtClean="0"/>
              <a:t>sabi</a:t>
            </a:r>
            <a:r>
              <a:rPr lang="en-US" baseline="0" dirty="0" smtClean="0"/>
              <a:t> </a:t>
            </a:r>
            <a:r>
              <a:rPr lang="en-US" baseline="0" dirty="0" err="1" smtClean="0"/>
              <a:t>ng</a:t>
            </a:r>
            <a:r>
              <a:rPr lang="en-US" baseline="0" dirty="0" smtClean="0"/>
              <a:t> </a:t>
            </a:r>
            <a:r>
              <a:rPr lang="en-US" baseline="0" dirty="0" err="1" smtClean="0"/>
              <a:t>mga</a:t>
            </a:r>
            <a:r>
              <a:rPr lang="en-US" baseline="0" dirty="0" smtClean="0"/>
              <a:t> die-hard LINUX people, like Doc </a:t>
            </a:r>
            <a:r>
              <a:rPr lang="en-US" baseline="0" dirty="0" err="1" smtClean="0"/>
              <a:t>Mana</a:t>
            </a:r>
            <a:r>
              <a:rPr lang="en-US" baseline="0" dirty="0" smtClean="0"/>
              <a:t> </a:t>
            </a:r>
            <a:r>
              <a:rPr lang="en-US" baseline="0" dirty="0" smtClean="0">
                <a:sym typeface="Wingdings" pitchFamily="2" charset="2"/>
              </a:rPr>
              <a:t> -- and I say that in jest…..)</a:t>
            </a:r>
          </a:p>
          <a:p>
            <a:endParaRPr lang="en-US" baseline="0" dirty="0" smtClean="0">
              <a:sym typeface="Wingdings" pitchFamily="2" charset="2"/>
            </a:endParaRPr>
          </a:p>
          <a:p>
            <a:r>
              <a:rPr lang="en-US" baseline="0" dirty="0" smtClean="0">
                <a:sym typeface="Wingdings" pitchFamily="2" charset="2"/>
              </a:rPr>
              <a:t>But quality is </a:t>
            </a:r>
            <a:r>
              <a:rPr lang="en-US" baseline="0" dirty="0" err="1" smtClean="0">
                <a:sym typeface="Wingdings" pitchFamily="2" charset="2"/>
              </a:rPr>
              <a:t>impotant</a:t>
            </a:r>
            <a:r>
              <a:rPr lang="en-US" baseline="0" dirty="0" smtClean="0">
                <a:sym typeface="Wingdings" pitchFamily="2" charset="2"/>
              </a:rPr>
              <a:t> in many IT projects.  </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IT, the result of poor</a:t>
            </a:r>
            <a:r>
              <a:rPr lang="en-US" baseline="0" dirty="0" smtClean="0"/>
              <a:t> IT is usually measured in the cost per hour of downtime.  The chart shows the cost of hour downtime of each business.</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Since we’re talking about costs, there is a right</a:t>
            </a:r>
            <a:r>
              <a:rPr lang="en-US" baseline="0" dirty="0" smtClean="0"/>
              <a:t> to mention the five cost categories related to quality.  So, let’s take for example our project of converting our old ID cards to a new set of ID cards (with a new design and layout) – and our focus would be the creation of the debit cards.  The prevention cost refers to the planning </a:t>
            </a:r>
            <a:r>
              <a:rPr lang="en-US" baseline="0" dirty="0" err="1" smtClean="0"/>
              <a:t>Ateneo</a:t>
            </a:r>
            <a:r>
              <a:rPr lang="en-US" baseline="0" dirty="0" smtClean="0"/>
              <a:t> puts in place to ensure that we come up with the correct printing of ID cards – an activity like buying new parts to replace the worn out ones of the ID printer is a preventive cost.  The appraisal cost would be the cost involved in creating the process of methodically replacing the cards (i.e. maybe we replace it via a batching system – and there is a committee formed to ensure that this a correct process).  The internal failure cost would consist of hiring someone to check and double check the output on the screen (like </a:t>
            </a:r>
            <a:r>
              <a:rPr lang="en-US" baseline="0" dirty="0" err="1" smtClean="0"/>
              <a:t>photoshopping</a:t>
            </a:r>
            <a:r>
              <a:rPr lang="en-US" baseline="0" dirty="0" smtClean="0"/>
              <a:t> the picture or cropping it or making a better lighting) before it gets to the employee or the student, while the external failure cost is the cost of replacing a defective ID once it gets to the student.  Measurement and test equipment costs would involve any machine that </a:t>
            </a:r>
            <a:r>
              <a:rPr lang="en-US" baseline="0" dirty="0" err="1" smtClean="0"/>
              <a:t>Ateneo</a:t>
            </a:r>
            <a:r>
              <a:rPr lang="en-US" baseline="0" dirty="0" smtClean="0"/>
              <a:t> buys to check the bar code on the ID if it is properly printed or not – that might mean </a:t>
            </a:r>
            <a:r>
              <a:rPr lang="en-US" baseline="0" dirty="0" err="1" smtClean="0"/>
              <a:t>Ateneo</a:t>
            </a:r>
            <a:r>
              <a:rPr lang="en-US" baseline="0" dirty="0" smtClean="0"/>
              <a:t> investing in a bar code reader to check if the bar code printed on the ID is read correctly.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Just to give</a:t>
            </a:r>
            <a:r>
              <a:rPr lang="en-US" baseline="0" dirty="0" smtClean="0"/>
              <a:t> you an idea from a media perspective…</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third suggestion</a:t>
            </a:r>
            <a:r>
              <a:rPr lang="en-US" baseline="0" dirty="0" smtClean="0"/>
              <a:t> to improve the quality of IT projects would be looking at organizational influences and workplace factors and how it affects quality.  As we  are focusing on IT, there have been researches done on what influences the productivity of programmers…According to a study by </a:t>
            </a:r>
            <a:r>
              <a:rPr lang="en-US" baseline="0" dirty="0" err="1" smtClean="0"/>
              <a:t>DeMArco</a:t>
            </a:r>
            <a:r>
              <a:rPr lang="en-US" baseline="0" dirty="0" smtClean="0"/>
              <a:t> and Lister….</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in summary,</a:t>
            </a:r>
            <a:r>
              <a:rPr lang="en-US" baseline="0" dirty="0" smtClean="0"/>
              <a:t> (Read Slide)</a:t>
            </a:r>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Just to push the point – (read</a:t>
            </a:r>
            <a:r>
              <a:rPr lang="en-US" baseline="0" dirty="0" smtClean="0"/>
              <a:t> the slide)….</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what is quality?  ISO defines quality as “the degree to which a set of inherent characteristics fulfils requirements”</a:t>
            </a:r>
          </a:p>
          <a:p>
            <a:endParaRPr lang="en-US" baseline="0" dirty="0" smtClean="0"/>
          </a:p>
          <a:p>
            <a:r>
              <a:rPr lang="en-US" baseline="0" dirty="0" smtClean="0"/>
              <a:t>Other experts define quality based on conformance – </a:t>
            </a:r>
            <a:r>
              <a:rPr lang="en-US" baseline="0" dirty="0" err="1" smtClean="0"/>
              <a:t>menaing</a:t>
            </a:r>
            <a:r>
              <a:rPr lang="en-US" baseline="0" dirty="0" smtClean="0"/>
              <a:t> the project’s process and products meet written </a:t>
            </a:r>
            <a:r>
              <a:rPr lang="en-US" baseline="0" dirty="0" err="1" smtClean="0"/>
              <a:t>sepcifications</a:t>
            </a:r>
            <a:r>
              <a:rPr lang="en-US" baseline="0" dirty="0" smtClean="0"/>
              <a:t>.  If the written specifications say that we need to deploy the system to 3 branches, then it </a:t>
            </a:r>
            <a:r>
              <a:rPr lang="en-US" baseline="0" dirty="0" err="1" smtClean="0"/>
              <a:t>mena</a:t>
            </a:r>
            <a:r>
              <a:rPr lang="en-US" baseline="0" dirty="0" smtClean="0"/>
              <a:t> </a:t>
            </a:r>
            <a:r>
              <a:rPr lang="en-US" baseline="0" dirty="0" err="1" smtClean="0"/>
              <a:t>sthat</a:t>
            </a:r>
            <a:r>
              <a:rPr lang="en-US" baseline="0" dirty="0" smtClean="0"/>
              <a:t> the project conforms to requirements.  (In other words, if you meet what was written in the scope document, then you’ve conformed to the requirements, and you’ve achieved quality).  </a:t>
            </a:r>
          </a:p>
          <a:p>
            <a:endParaRPr lang="en-US" baseline="0" dirty="0" smtClean="0"/>
          </a:p>
          <a:p>
            <a:r>
              <a:rPr lang="en-US" baseline="0" dirty="0" smtClean="0"/>
              <a:t>Some experts define quality as fitness of use – a product can be used as it was intended.  If we intended the system to reduce the overtime of the people in the company, and it did, then you’ve made a product that is fit to use.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what is project quality management.  Well (read the slide)….</a:t>
            </a:r>
          </a:p>
          <a:p>
            <a:endParaRPr lang="en-US" dirty="0" smtClean="0"/>
          </a:p>
          <a:p>
            <a:r>
              <a:rPr lang="en-US" dirty="0" smtClean="0"/>
              <a:t>The succeeding slides will detail each one of these processes.</a:t>
            </a:r>
          </a:p>
          <a:p>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 first one is quality planning, which implies</a:t>
            </a:r>
            <a:r>
              <a:rPr lang="en-US" baseline="0" dirty="0" smtClean="0"/>
              <a:t> the ability to anticipate situations and prepare actions to bring about the desired outcome.  SO, this is more a preventive measure.  What do you put in place to really ensure that the output is going to be of a certain level of quality.  So, it is important to ensure that measures are in place to prevent defects.  This can be done by….</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From</a:t>
            </a:r>
            <a:r>
              <a:rPr lang="en-US" baseline="0" dirty="0" smtClean="0"/>
              <a:t>  an IT perspective, we need to ensure quality at six levels…functionality, features, system outputs, performance, reliability, and maintainability.  For example, let us assume that you are going to create a system that would handle micropayments (like payment of photocopying expenses and food in the cafeteria) in the </a:t>
            </a:r>
            <a:r>
              <a:rPr lang="en-US" baseline="0" dirty="0" err="1" smtClean="0"/>
              <a:t>Ateneo</a:t>
            </a:r>
            <a:r>
              <a:rPr lang="en-US" baseline="0" dirty="0" smtClean="0"/>
              <a:t> through the use of a debit card.</a:t>
            </a:r>
          </a:p>
          <a:p>
            <a:endParaRPr lang="en-US" baseline="0" dirty="0" smtClean="0"/>
          </a:p>
          <a:p>
            <a:r>
              <a:rPr lang="en-US" baseline="0" dirty="0" smtClean="0"/>
              <a:t>Quality in terms of Functionality is ensured when there is a mechanism in place to check if the functional specifications identified during SAD was met.  If you need to have the functionality of receipt generation for the buyer and the seller, there has to be some way of checking that that functionality is present.</a:t>
            </a:r>
          </a:p>
          <a:p>
            <a:endParaRPr lang="en-US" baseline="0" dirty="0" smtClean="0"/>
          </a:p>
          <a:p>
            <a:r>
              <a:rPr lang="en-US" baseline="0" dirty="0" smtClean="0"/>
              <a:t>In terms of features, like printing  via </a:t>
            </a:r>
            <a:r>
              <a:rPr lang="en-US" baseline="0" dirty="0" err="1" smtClean="0"/>
              <a:t>bluetooth</a:t>
            </a:r>
            <a:r>
              <a:rPr lang="en-US" baseline="0" dirty="0" smtClean="0"/>
              <a:t>, a quality mechanism must be in place to check if the feature works or not.  If not, under what circumstances does it work and it does not work.</a:t>
            </a:r>
          </a:p>
          <a:p>
            <a:endParaRPr lang="en-US" baseline="0" dirty="0" smtClean="0"/>
          </a:p>
          <a:p>
            <a:r>
              <a:rPr lang="en-US" baseline="0" dirty="0" smtClean="0"/>
              <a:t>In terms of system outputs – a quality </a:t>
            </a:r>
            <a:r>
              <a:rPr lang="en-US" baseline="0" dirty="0" err="1" smtClean="0"/>
              <a:t>mechanicm</a:t>
            </a:r>
            <a:r>
              <a:rPr lang="en-US" baseline="0" dirty="0" smtClean="0"/>
              <a:t> should be in place to ensure that the screen and reports print out the correct output.  That I am charged the correct amount and I am debited the right amount from my bank account.</a:t>
            </a:r>
          </a:p>
          <a:p>
            <a:endParaRPr lang="en-US" baseline="0" dirty="0" smtClean="0"/>
          </a:p>
          <a:p>
            <a:r>
              <a:rPr lang="en-US" baseline="0" dirty="0" smtClean="0"/>
              <a:t>The quality of a system’s performance, reliability, and maintainability  can be addressed through testing.</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who is responsible for the </a:t>
            </a:r>
            <a:r>
              <a:rPr lang="en-US" baseline="0" dirty="0" smtClean="0"/>
              <a:t> quality of projects – the project manager!</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second process in quality</a:t>
            </a:r>
            <a:r>
              <a:rPr lang="en-US" baseline="0" dirty="0" smtClean="0"/>
              <a:t> management is quality assurance.  This involves all the activities related to satisfying the relative quality standards of a project.  What we want to see here is there is continuous improvement as the project progress.  If for example, we did our first </a:t>
            </a:r>
            <a:r>
              <a:rPr lang="en-US" baseline="0" dirty="0" err="1" smtClean="0"/>
              <a:t>protype</a:t>
            </a:r>
            <a:r>
              <a:rPr lang="en-US" baseline="0" dirty="0" smtClean="0"/>
              <a:t> presentation wrong, what can we do to improve on this?  If we did our first defense incorrectly last August, what can we do to make our presentation better this time around?</a:t>
            </a:r>
          </a:p>
          <a:p>
            <a:endParaRPr lang="en-US" baseline="0" dirty="0" smtClean="0"/>
          </a:p>
          <a:p>
            <a:r>
              <a:rPr lang="en-US" baseline="0" dirty="0" smtClean="0"/>
              <a:t>So, two ways would be to do benchmarking –comparing yourselves against a better performing entity – or doing a quality audit – that is doing a structured review of what you did wrong and what you did right).  In the case of the first one, you’ll compare what you did to the group who got a high score during the panel defense and try to do or replicate what they did in the hopes that you’d get a higher grade; while in </a:t>
            </a:r>
            <a:r>
              <a:rPr lang="en-US" baseline="0" dirty="0" err="1" smtClean="0"/>
              <a:t>thes</a:t>
            </a:r>
            <a:r>
              <a:rPr lang="en-US" baseline="0" dirty="0" smtClean="0"/>
              <a:t> second one, you’ll sit down with the rubrics of a good presentation and based on the rubrics, check where you were strong and where you were weak.</a:t>
            </a:r>
            <a:endParaRPr lang="en-US" dirty="0"/>
          </a:p>
        </p:txBody>
      </p:sp>
      <p:sp>
        <p:nvSpPr>
          <p:cNvPr id="4" name="Slide Number Placeholder 3"/>
          <p:cNvSpPr>
            <a:spLocks noGrp="1"/>
          </p:cNvSpPr>
          <p:nvPr>
            <p:ph type="sldNum" sz="quarter" idx="10"/>
          </p:nvPr>
        </p:nvSpPr>
        <p:spPr/>
        <p:txBody>
          <a:bodyPr/>
          <a:lstStyle/>
          <a:p>
            <a:pPr>
              <a:defRPr/>
            </a:pPr>
            <a:fld id="{CD5AA881-46AE-40BF-A0C5-78360491AE7B}"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pPr>
              <a:defRPr/>
            </a:pPr>
            <a:endParaRPr lang="en-US"/>
          </a:p>
        </p:txBody>
      </p:sp>
      <p:sp>
        <p:nvSpPr>
          <p:cNvPr id="17" name="Footer Placeholder 16"/>
          <p:cNvSpPr>
            <a:spLocks noGrp="1"/>
          </p:cNvSpPr>
          <p:nvPr>
            <p:ph type="ftr" sz="quarter" idx="11"/>
          </p:nvPr>
        </p:nvSpPr>
        <p:spPr/>
        <p:txBody>
          <a:bodyPr/>
          <a:lstStyle/>
          <a:p>
            <a:pPr>
              <a:defRPr/>
            </a:pPr>
            <a:r>
              <a:rPr lang="en-US" smtClean="0"/>
              <a:t>Information Technology Project Management, Fourth Edition</a:t>
            </a:r>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pPr>
              <a:defRPr/>
            </a:pPr>
            <a:fld id="{33B619C5-D5FD-4589-9457-08A46230D336}" type="slidenum">
              <a:rPr lang="en-US" smtClean="0"/>
              <a:pPr>
                <a:defRPr/>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Information Technology Project Management, Fourth Edition</a:t>
            </a:r>
            <a:endParaRPr lang="en-US"/>
          </a:p>
        </p:txBody>
      </p:sp>
      <p:sp>
        <p:nvSpPr>
          <p:cNvPr id="6" name="Slide Number Placeholder 5"/>
          <p:cNvSpPr>
            <a:spLocks noGrp="1"/>
          </p:cNvSpPr>
          <p:nvPr>
            <p:ph type="sldNum" sz="quarter" idx="12"/>
          </p:nvPr>
        </p:nvSpPr>
        <p:spPr/>
        <p:txBody>
          <a:bodyPr/>
          <a:lstStyle/>
          <a:p>
            <a:pPr>
              <a:defRPr/>
            </a:pPr>
            <a:fld id="{07A6C408-19E1-442C-8E0F-5F0FF2F97626}"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pPr>
              <a:defRPr/>
            </a:pPr>
            <a:fld id="{81A1B0B6-0C09-4784-8428-072351636AF1}" type="slidenum">
              <a:rPr lang="en-US" smtClean="0"/>
              <a:pPr>
                <a:defRPr/>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Information Technology Project Management, Fourth Edition</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Information Technology Project Management, Fourth Edition</a:t>
            </a:r>
            <a:endParaRPr lang="en-US"/>
          </a:p>
        </p:txBody>
      </p:sp>
      <p:sp>
        <p:nvSpPr>
          <p:cNvPr id="6" name="Slide Number Placeholder 5"/>
          <p:cNvSpPr>
            <a:spLocks noGrp="1"/>
          </p:cNvSpPr>
          <p:nvPr>
            <p:ph type="sldNum" sz="quarter" idx="12"/>
          </p:nvPr>
        </p:nvSpPr>
        <p:spPr>
          <a:xfrm>
            <a:off x="4361688" y="1026372"/>
            <a:ext cx="457200" cy="441325"/>
          </a:xfrm>
        </p:spPr>
        <p:txBody>
          <a:bodyPr/>
          <a:lstStyle/>
          <a:p>
            <a:pPr>
              <a:defRPr/>
            </a:pPr>
            <a:fld id="{4407C91C-F1C8-43BC-B31A-56D1E4627089}" type="slidenum">
              <a:rPr lang="en-US" smtClean="0"/>
              <a:pPr>
                <a:defRPr/>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pPr>
              <a:defRPr/>
            </a:pPr>
            <a:r>
              <a:rPr lang="en-US" smtClean="0"/>
              <a:t>Information Technology Project Management, Fourth Edition</a:t>
            </a:r>
            <a:endParaRPr lang="en-US"/>
          </a:p>
        </p:txBody>
      </p:sp>
      <p:sp>
        <p:nvSpPr>
          <p:cNvPr id="4" name="Date Placeholder 3"/>
          <p:cNvSpPr>
            <a:spLocks noGrp="1"/>
          </p:cNvSpPr>
          <p:nvPr>
            <p:ph type="dt" sz="half" idx="10"/>
          </p:nvPr>
        </p:nvSpPr>
        <p:spPr/>
        <p:txBody>
          <a:bodyPr/>
          <a:lstStyle/>
          <a:p>
            <a:pPr>
              <a:defRPr/>
            </a:pPr>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pPr>
              <a:defRPr/>
            </a:pPr>
            <a:fld id="{AC9FF998-8031-44F2-ABAD-E738ED65CCFF}" type="slidenum">
              <a:rPr lang="en-US" smtClean="0"/>
              <a:pPr>
                <a:defRPr/>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Information Technology Project Management, Fourth Edition</a:t>
            </a:r>
            <a:endParaRPr lang="en-US"/>
          </a:p>
        </p:txBody>
      </p:sp>
      <p:sp>
        <p:nvSpPr>
          <p:cNvPr id="7" name="Slide Number Placeholder 6"/>
          <p:cNvSpPr>
            <a:spLocks noGrp="1"/>
          </p:cNvSpPr>
          <p:nvPr>
            <p:ph type="sldNum" sz="quarter" idx="12"/>
          </p:nvPr>
        </p:nvSpPr>
        <p:spPr/>
        <p:txBody>
          <a:bodyPr/>
          <a:lstStyle/>
          <a:p>
            <a:pPr>
              <a:defRPr/>
            </a:pPr>
            <a:fld id="{15828A99-8D33-4150-B699-A6AAEE176899}" type="slidenum">
              <a:rPr lang="en-US" smtClean="0"/>
              <a:pPr>
                <a:defRPr/>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a:xfrm>
            <a:off x="304800" y="6409944"/>
            <a:ext cx="3581400" cy="365760"/>
          </a:xfrm>
        </p:spPr>
        <p:txBody>
          <a:bodyPr/>
          <a:lstStyle/>
          <a:p>
            <a:pPr>
              <a:defRPr/>
            </a:pPr>
            <a:r>
              <a:rPr lang="en-US" smtClean="0"/>
              <a:t>Information Technology Project Management, Fourth Edition</a:t>
            </a:r>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pPr>
              <a:defRPr/>
            </a:pPr>
            <a:fld id="{3901B0F1-E78F-48FB-9C80-5A8FF5FBB65F}" type="slidenum">
              <a:rPr lang="en-US" smtClean="0"/>
              <a:pPr>
                <a:defRPr/>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Information Technology Project Management, Fourth Edition</a:t>
            </a:r>
            <a:endParaRPr lang="en-US"/>
          </a:p>
        </p:txBody>
      </p:sp>
      <p:sp>
        <p:nvSpPr>
          <p:cNvPr id="5" name="Slide Number Placeholder 4"/>
          <p:cNvSpPr>
            <a:spLocks noGrp="1"/>
          </p:cNvSpPr>
          <p:nvPr>
            <p:ph type="sldNum" sz="quarter" idx="12"/>
          </p:nvPr>
        </p:nvSpPr>
        <p:spPr>
          <a:xfrm>
            <a:off x="4343400" y="1036020"/>
            <a:ext cx="457200" cy="441325"/>
          </a:xfrm>
        </p:spPr>
        <p:txBody>
          <a:bodyPr/>
          <a:lstStyle/>
          <a:p>
            <a:pPr>
              <a:defRPr/>
            </a:pPr>
            <a:fld id="{C969CD6A-3321-4DC3-884B-1B6E92F7B0A5}"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Information Technology Project Management, Fourth Edition</a:t>
            </a:r>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pPr>
              <a:defRPr/>
            </a:pPr>
            <a:fld id="{C48DE613-CEDA-470B-9970-DC0BC1CBE32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pPr>
              <a:defRPr/>
            </a:pPr>
            <a:fld id="{01011B80-1BAA-4E40-AC0D-A687E067F41F}" type="slidenum">
              <a:rPr lang="en-US" smtClean="0"/>
              <a:pPr>
                <a:defRPr/>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a:xfrm>
            <a:off x="301752" y="6410848"/>
            <a:ext cx="3383280" cy="365760"/>
          </a:xfrm>
        </p:spPr>
        <p:txBody>
          <a:bodyPr/>
          <a:lstStyle/>
          <a:p>
            <a:pPr>
              <a:defRPr/>
            </a:pPr>
            <a:r>
              <a:rPr lang="en-US" smtClean="0"/>
              <a:t>Information Technology Project Management, Fourth Edition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pPr>
              <a:defRPr/>
            </a:pPr>
            <a:fld id="{963D599B-1707-493B-9AF2-707F4B0DEDEC}" type="slidenum">
              <a:rPr lang="en-US" smtClean="0"/>
              <a:pPr>
                <a:defRPr/>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pPr>
              <a:defRPr/>
            </a:pPr>
            <a:endParaRPr lang="en-US"/>
          </a:p>
        </p:txBody>
      </p:sp>
      <p:sp>
        <p:nvSpPr>
          <p:cNvPr id="6" name="Footer Placeholder 5"/>
          <p:cNvSpPr>
            <a:spLocks noGrp="1"/>
          </p:cNvSpPr>
          <p:nvPr>
            <p:ph type="ftr" sz="quarter" idx="11"/>
          </p:nvPr>
        </p:nvSpPr>
        <p:spPr>
          <a:xfrm>
            <a:off x="301752" y="6410848"/>
            <a:ext cx="3584448" cy="365760"/>
          </a:xfrm>
        </p:spPr>
        <p:txBody>
          <a:bodyPr/>
          <a:lstStyle/>
          <a:p>
            <a:pPr>
              <a:defRPr/>
            </a:pPr>
            <a:r>
              <a:rPr lang="en-US" smtClean="0"/>
              <a:t>Information Technology Project Management, Fourth Edition</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pPr algn="r" eaLnBrk="1" latinLnBrk="0" hangingPunct="1"/>
            <a:fld id="{9D21D778-B565-4D7E-94D7-64010A445B68}" type="datetimeFigureOut">
              <a:rPr lang="en-US" smtClean="0"/>
              <a:pPr algn="r" eaLnBrk="1" latinLnBrk="0" hangingPunct="1"/>
              <a:t>10/8/2012</a:t>
            </a:fld>
            <a:endParaRPr lang="en-US" sz="1400" dirty="0">
              <a:solidFill>
                <a:srgbClr val="FFFFFF"/>
              </a:solidFill>
            </a:endParaRP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pPr algn="l" eaLnBrk="1" latinLnBrk="0" hangingPunct="1"/>
            <a:endParaRPr kumimoji="0" lang="en-US" dirty="0">
              <a:solidFill>
                <a:srgbClr val="FFFFFF"/>
              </a:solidFill>
            </a:endParaRP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a:defRPr/>
            </a:pPr>
            <a:fld id="{79B8B64E-7868-418D-843F-8F3DEBE02C41}" type="slidenum">
              <a:rPr lang="en-US" smtClean="0"/>
              <a:pPr>
                <a:defRPr/>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audio" Target="../media/audio10.wav"/><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media/audio11.wav"/><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audio" Target="../media/audio12.wav"/><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audio" Target="../media/audio13.wav"/><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audio" Target="../media/audio14.wav"/><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audio" Target="../media/audio15.wav"/><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audio" Target="../media/audio16.wav"/><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audio" Target="../media/audio17.wav"/><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audio" Target="../media/audio18.wav"/><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audio" Target="../media/audio19.wav"/><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audio" Target="../media/audio2.wav"/><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20.wav"/><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oleObject" Target="../embeddings/Microsoft_Office_Word_97_-_2003_Document1.doc"/><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audio" Target="../media/audio21.wav"/><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audio" Target="../media/audio22.wav"/><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audio" Target="../media/audio23.wav"/><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audio" Target="../media/audio24.wav"/><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audio" Target="../media/audio25.wav"/></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audio" Target="../media/audio3.wav"/><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audio" Target="../media/audio4.wav"/><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audio" Target="../media/audio5.wav"/><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media/audio6.wav"/><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media/audio7.wav"/><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audio" Target="../media/audio8.wav"/><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audio" Target="../media/audio9.wav"/><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p:cNvSpPr>
            <a:spLocks noChangeArrowheads="1"/>
          </p:cNvSpPr>
          <p:nvPr/>
        </p:nvSpPr>
        <p:spPr bwMode="auto">
          <a:xfrm>
            <a:off x="762000" y="1219200"/>
            <a:ext cx="6553200" cy="2438400"/>
          </a:xfrm>
          <a:prstGeom prst="rect">
            <a:avLst/>
          </a:prstGeom>
          <a:noFill/>
          <a:ln w="9525">
            <a:noFill/>
            <a:miter lim="800000"/>
            <a:headEnd/>
            <a:tailEnd/>
          </a:ln>
        </p:spPr>
        <p:txBody>
          <a:bodyPr anchor="b"/>
          <a:lstStyle/>
          <a:p>
            <a:r>
              <a:rPr lang="en-US" sz="3200" dirty="0">
                <a:solidFill>
                  <a:schemeClr val="tx2"/>
                </a:solidFill>
                <a:latin typeface="Verdana" pitchFamily="34" charset="0"/>
              </a:rPr>
              <a:t/>
            </a:r>
            <a:br>
              <a:rPr lang="en-US" sz="3200" dirty="0">
                <a:solidFill>
                  <a:schemeClr val="tx2"/>
                </a:solidFill>
                <a:latin typeface="Verdana" pitchFamily="34" charset="0"/>
              </a:rPr>
            </a:br>
            <a:endParaRPr lang="en-US" sz="3200" dirty="0">
              <a:solidFill>
                <a:schemeClr val="tx2"/>
              </a:solidFill>
              <a:latin typeface="Verdana" pitchFamily="34" charset="0"/>
            </a:endParaRPr>
          </a:p>
        </p:txBody>
      </p:sp>
      <p:sp>
        <p:nvSpPr>
          <p:cNvPr id="7" name="Subtitle 6"/>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smtClean="0"/>
              <a:t>Project Quality Management</a:t>
            </a:r>
            <a:endParaRPr lang="en-US" dirty="0"/>
          </a:p>
        </p:txBody>
      </p:sp>
      <p:pic>
        <p:nvPicPr>
          <p:cNvPr id="5" name="~PP151.WAV">
            <a:hlinkClick r:id="" action="ppaction://media"/>
          </p:cNvPr>
          <p:cNvPicPr>
            <a:picLocks noRot="1" noChangeAspect="1"/>
          </p:cNvPicPr>
          <p:nvPr>
            <a:wavAudioFile r:embed="rId1" name="~PP151.WAV"/>
          </p:nvPr>
        </p:nvPicPr>
        <p:blipFill>
          <a:blip r:embed="rId4" cstate="print"/>
          <a:stretch>
            <a:fillRect/>
          </a:stretch>
        </p:blipFill>
        <p:spPr>
          <a:xfrm>
            <a:off x="8696325" y="6410325"/>
            <a:ext cx="304800" cy="304800"/>
          </a:xfrm>
          <a:prstGeom prst="rect">
            <a:avLst/>
          </a:prstGeom>
        </p:spPr>
      </p:pic>
    </p:spTree>
  </p:cSld>
  <p:clrMapOvr>
    <a:masterClrMapping/>
  </p:clrMapOvr>
  <p:transition advTm="259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301752" y="228600"/>
            <a:ext cx="8534400" cy="914400"/>
          </a:xfrm>
        </p:spPr>
        <p:txBody>
          <a:bodyPr>
            <a:normAutofit fontScale="90000"/>
          </a:bodyPr>
          <a:lstStyle/>
          <a:p>
            <a:r>
              <a:rPr lang="en-US" dirty="0" smtClean="0"/>
              <a:t>Table of Contents for a </a:t>
            </a:r>
            <a:br>
              <a:rPr lang="en-US" dirty="0" smtClean="0"/>
            </a:br>
            <a:r>
              <a:rPr lang="en-US" dirty="0" smtClean="0"/>
              <a:t>Quality Assurance Plan*</a:t>
            </a:r>
          </a:p>
        </p:txBody>
      </p:sp>
      <p:sp>
        <p:nvSpPr>
          <p:cNvPr id="18434" name="Slide Number Placeholder 2"/>
          <p:cNvSpPr>
            <a:spLocks noGrp="1"/>
          </p:cNvSpPr>
          <p:nvPr>
            <p:ph type="sldNum" sz="quarter" idx="12"/>
          </p:nvPr>
        </p:nvSpPr>
        <p:spPr/>
        <p:txBody>
          <a:bodyPr/>
          <a:lstStyle/>
          <a:p>
            <a:fld id="{943D843D-03DA-47C5-8132-79DEEA41292B}" type="slidenum">
              <a:rPr lang="en-US" smtClean="0"/>
              <a:pPr/>
              <a:t>10</a:t>
            </a:fld>
            <a:endParaRPr lang="en-US" dirty="0"/>
          </a:p>
        </p:txBody>
      </p:sp>
      <p:sp>
        <p:nvSpPr>
          <p:cNvPr id="9" name="Content Placeholder 8"/>
          <p:cNvSpPr>
            <a:spLocks noGrp="1"/>
          </p:cNvSpPr>
          <p:nvPr>
            <p:ph sz="half" idx="1"/>
          </p:nvPr>
        </p:nvSpPr>
        <p:spPr/>
        <p:txBody>
          <a:bodyPr>
            <a:normAutofit fontScale="70000" lnSpcReduction="20000"/>
          </a:bodyPr>
          <a:lstStyle/>
          <a:p>
            <a:endParaRPr lang="en-US" dirty="0" smtClean="0"/>
          </a:p>
          <a:p>
            <a:r>
              <a:rPr lang="en-US" dirty="0" smtClean="0"/>
              <a:t>1.0 Draft Quality Assurance Plan</a:t>
            </a:r>
          </a:p>
          <a:p>
            <a:r>
              <a:rPr lang="en-US" dirty="0" smtClean="0"/>
              <a:t>1.1 Introduction</a:t>
            </a:r>
          </a:p>
          <a:p>
            <a:r>
              <a:rPr lang="en-US" dirty="0" smtClean="0"/>
              <a:t>1.2 Purpose</a:t>
            </a:r>
          </a:p>
          <a:p>
            <a:r>
              <a:rPr lang="en-US" dirty="0" smtClean="0"/>
              <a:t>1.3 Policy Statement</a:t>
            </a:r>
          </a:p>
          <a:p>
            <a:r>
              <a:rPr lang="en-US" dirty="0" smtClean="0"/>
              <a:t>1.4 Scope</a:t>
            </a:r>
          </a:p>
          <a:p>
            <a:r>
              <a:rPr lang="en-US" dirty="0" smtClean="0"/>
              <a:t>2.0 Management</a:t>
            </a:r>
          </a:p>
          <a:p>
            <a:r>
              <a:rPr lang="en-US" dirty="0" smtClean="0"/>
              <a:t>2.1 Organizational Structure</a:t>
            </a:r>
          </a:p>
          <a:p>
            <a:r>
              <a:rPr lang="en-US" dirty="0" smtClean="0"/>
              <a:t>2.2 Roles and Responsibilities</a:t>
            </a:r>
          </a:p>
          <a:p>
            <a:pPr lvl="1"/>
            <a:r>
              <a:rPr lang="en-US" dirty="0" smtClean="0"/>
              <a:t>2.2.1 Technical Monitor/Senior                 Management	</a:t>
            </a:r>
          </a:p>
          <a:p>
            <a:pPr lvl="1"/>
            <a:r>
              <a:rPr lang="en-US" dirty="0" smtClean="0"/>
              <a:t>2.2.2 Task Leader</a:t>
            </a:r>
          </a:p>
          <a:p>
            <a:pPr lvl="1"/>
            <a:r>
              <a:rPr lang="en-US" dirty="0" smtClean="0"/>
              <a:t>2.2.3 Quality Assurance Team</a:t>
            </a:r>
          </a:p>
          <a:p>
            <a:pPr lvl="1"/>
            <a:r>
              <a:rPr lang="en-US" dirty="0" smtClean="0"/>
              <a:t>2.2.4 Technical Staff</a:t>
            </a:r>
          </a:p>
          <a:p>
            <a:r>
              <a:rPr lang="en-US" dirty="0" smtClean="0"/>
              <a:t>3.0 Required Documentation</a:t>
            </a:r>
          </a:p>
          <a:p>
            <a:endParaRPr lang="en-US" dirty="0"/>
          </a:p>
        </p:txBody>
      </p:sp>
      <p:sp>
        <p:nvSpPr>
          <p:cNvPr id="10" name="Content Placeholder 9"/>
          <p:cNvSpPr>
            <a:spLocks noGrp="1"/>
          </p:cNvSpPr>
          <p:nvPr>
            <p:ph sz="half" idx="2"/>
          </p:nvPr>
        </p:nvSpPr>
        <p:spPr/>
        <p:txBody>
          <a:bodyPr>
            <a:normAutofit fontScale="70000" lnSpcReduction="20000"/>
          </a:bodyPr>
          <a:lstStyle/>
          <a:p>
            <a:endParaRPr lang="en-US" dirty="0" smtClean="0"/>
          </a:p>
          <a:p>
            <a:r>
              <a:rPr lang="en-US" dirty="0" smtClean="0"/>
              <a:t>4.0 Quality Assurance Procedures</a:t>
            </a:r>
          </a:p>
          <a:p>
            <a:r>
              <a:rPr lang="en-US" dirty="0" smtClean="0"/>
              <a:t>4.1 Walkthrough Procedure</a:t>
            </a:r>
          </a:p>
          <a:p>
            <a:r>
              <a:rPr lang="en-US" dirty="0" smtClean="0"/>
              <a:t>4.2 Review Process</a:t>
            </a:r>
          </a:p>
          <a:p>
            <a:r>
              <a:rPr lang="en-US" dirty="0" smtClean="0"/>
              <a:t>4.2.1 Review Procedures</a:t>
            </a:r>
          </a:p>
          <a:p>
            <a:r>
              <a:rPr lang="en-US" dirty="0" smtClean="0"/>
              <a:t>4.3 Audit Process</a:t>
            </a:r>
          </a:p>
          <a:p>
            <a:pPr lvl="1"/>
            <a:r>
              <a:rPr lang="en-US" dirty="0" smtClean="0"/>
              <a:t>4.3.1 Audit Procedures</a:t>
            </a:r>
          </a:p>
          <a:p>
            <a:r>
              <a:rPr lang="en-US" dirty="0" smtClean="0"/>
              <a:t>4.4 Evaluation Process</a:t>
            </a:r>
          </a:p>
          <a:p>
            <a:r>
              <a:rPr lang="en-US" dirty="0" smtClean="0"/>
              <a:t>4.5 Process Improvement</a:t>
            </a:r>
          </a:p>
          <a:p>
            <a:r>
              <a:rPr lang="en-US" dirty="0" smtClean="0"/>
              <a:t>5.0 Problem Reporting Procedures</a:t>
            </a:r>
          </a:p>
          <a:p>
            <a:r>
              <a:rPr lang="en-US" dirty="0" smtClean="0"/>
              <a:t>5.1 Noncompliance Reporting Procedures</a:t>
            </a:r>
          </a:p>
          <a:p>
            <a:r>
              <a:rPr lang="en-US" dirty="0" smtClean="0"/>
              <a:t>6.0 Quality Assurance Metrics</a:t>
            </a:r>
          </a:p>
          <a:p>
            <a:endParaRPr lang="en-US" dirty="0" smtClean="0"/>
          </a:p>
          <a:p>
            <a:r>
              <a:rPr lang="en-US" dirty="0" smtClean="0"/>
              <a:t>Appendix</a:t>
            </a:r>
          </a:p>
          <a:p>
            <a:pPr lvl="1"/>
            <a:r>
              <a:rPr lang="en-US" dirty="0" smtClean="0"/>
              <a:t>Quality Assurance Checklist Forms</a:t>
            </a:r>
          </a:p>
          <a:p>
            <a:endParaRPr lang="en-US" dirty="0"/>
          </a:p>
        </p:txBody>
      </p:sp>
      <p:sp>
        <p:nvSpPr>
          <p:cNvPr id="18437" name="Text Box 5"/>
          <p:cNvSpPr txBox="1">
            <a:spLocks noChangeArrowheads="1"/>
          </p:cNvSpPr>
          <p:nvPr/>
        </p:nvSpPr>
        <p:spPr bwMode="auto">
          <a:xfrm>
            <a:off x="304800" y="6145213"/>
            <a:ext cx="3095625" cy="396875"/>
          </a:xfrm>
          <a:prstGeom prst="rect">
            <a:avLst/>
          </a:prstGeom>
          <a:noFill/>
          <a:ln w="9525">
            <a:noFill/>
            <a:miter lim="800000"/>
            <a:headEnd/>
            <a:tailEnd/>
          </a:ln>
        </p:spPr>
        <p:txBody>
          <a:bodyPr wrap="none">
            <a:spAutoFit/>
          </a:bodyPr>
          <a:lstStyle/>
          <a:p>
            <a:r>
              <a:rPr lang="en-US" sz="2000" dirty="0"/>
              <a:t>*U.S. Department of Energy</a:t>
            </a:r>
          </a:p>
        </p:txBody>
      </p:sp>
      <p:pic>
        <p:nvPicPr>
          <p:cNvPr id="7" name="~PP3980.WAV">
            <a:hlinkClick r:id="" action="ppaction://media"/>
          </p:cNvPr>
          <p:cNvPicPr>
            <a:picLocks noRot="1" noChangeAspect="1"/>
          </p:cNvPicPr>
          <p:nvPr>
            <a:wavAudioFile r:embed="rId1" name="~PP3980.WAV"/>
          </p:nvPr>
        </p:nvPicPr>
        <p:blipFill>
          <a:blip r:embed="rId4" cstate="print"/>
          <a:stretch>
            <a:fillRect/>
          </a:stretch>
        </p:blipFill>
        <p:spPr>
          <a:xfrm>
            <a:off x="8696325" y="6410325"/>
            <a:ext cx="304800" cy="304800"/>
          </a:xfrm>
          <a:prstGeom prst="rect">
            <a:avLst/>
          </a:prstGeom>
        </p:spPr>
      </p:pic>
    </p:spTree>
  </p:cSld>
  <p:clrMapOvr>
    <a:masterClrMapping/>
  </p:clrMapOvr>
  <p:transition advTm="34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pPr eaLnBrk="1" hangingPunct="1"/>
            <a:r>
              <a:rPr lang="en-US" smtClean="0"/>
              <a:t>Quality Control</a:t>
            </a:r>
          </a:p>
        </p:txBody>
      </p:sp>
      <p:sp>
        <p:nvSpPr>
          <p:cNvPr id="19458" name="Slide Number Placeholder 3"/>
          <p:cNvSpPr>
            <a:spLocks noGrp="1"/>
          </p:cNvSpPr>
          <p:nvPr>
            <p:ph type="sldNum" sz="quarter" idx="12"/>
          </p:nvPr>
        </p:nvSpPr>
        <p:spPr>
          <a:noFill/>
        </p:spPr>
        <p:txBody>
          <a:bodyPr/>
          <a:lstStyle/>
          <a:p>
            <a:fld id="{D00D883F-FB18-46A7-A165-EE8895AB9980}" type="slidenum">
              <a:rPr lang="en-US">
                <a:latin typeface="Times New Roman" pitchFamily="18" charset="0"/>
              </a:rPr>
              <a:pPr/>
              <a:t>11</a:t>
            </a:fld>
            <a:endParaRPr lang="en-US">
              <a:latin typeface="Times New Roman" pitchFamily="18" charset="0"/>
            </a:endParaRPr>
          </a:p>
        </p:txBody>
      </p:sp>
      <p:sp>
        <p:nvSpPr>
          <p:cNvPr id="19461" name="Rectangle 3"/>
          <p:cNvSpPr>
            <a:spLocks noGrp="1" noChangeArrowheads="1"/>
          </p:cNvSpPr>
          <p:nvPr>
            <p:ph sz="quarter" idx="1"/>
          </p:nvPr>
        </p:nvSpPr>
        <p:spPr/>
        <p:txBody>
          <a:bodyPr>
            <a:normAutofit fontScale="85000" lnSpcReduction="20000"/>
          </a:bodyPr>
          <a:lstStyle/>
          <a:p>
            <a:r>
              <a:rPr lang="en-US" dirty="0" smtClean="0"/>
              <a:t>Monitoring specific project results to determine if they comply with relevant standards,  and identifying ways to eliminate causes of unsatisfactory results</a:t>
            </a:r>
          </a:p>
          <a:p>
            <a:pPr eaLnBrk="1" hangingPunct="1"/>
            <a:endParaRPr lang="en-US" dirty="0" smtClean="0"/>
          </a:p>
          <a:p>
            <a:r>
              <a:rPr lang="en-US" dirty="0" smtClean="0"/>
              <a:t>Some tools and techniques include:</a:t>
            </a:r>
          </a:p>
          <a:p>
            <a:pPr lvl="1"/>
            <a:r>
              <a:rPr lang="en-US" dirty="0" smtClean="0"/>
              <a:t>Pareto analysis</a:t>
            </a:r>
          </a:p>
          <a:p>
            <a:pPr lvl="1"/>
            <a:r>
              <a:rPr lang="en-US" dirty="0" smtClean="0"/>
              <a:t>Statistical sampling</a:t>
            </a:r>
          </a:p>
          <a:p>
            <a:pPr lvl="1"/>
            <a:r>
              <a:rPr lang="en-US" dirty="0" smtClean="0"/>
              <a:t>Six Sigma</a:t>
            </a:r>
          </a:p>
          <a:p>
            <a:pPr lvl="1"/>
            <a:r>
              <a:rPr lang="en-US" dirty="0" smtClean="0"/>
              <a:t>Statistical process control charts</a:t>
            </a:r>
          </a:p>
          <a:p>
            <a:pPr lvl="1"/>
            <a:endParaRPr lang="en-US" dirty="0" smtClean="0"/>
          </a:p>
          <a:p>
            <a:pPr eaLnBrk="1" hangingPunct="1"/>
            <a:r>
              <a:rPr lang="en-US" dirty="0" smtClean="0"/>
              <a:t>The main outputs of quality control are:</a:t>
            </a:r>
          </a:p>
          <a:p>
            <a:pPr lvl="1" eaLnBrk="1" hangingPunct="1"/>
            <a:r>
              <a:rPr lang="en-US" dirty="0" smtClean="0"/>
              <a:t>Acceptance decisions</a:t>
            </a:r>
          </a:p>
          <a:p>
            <a:pPr lvl="1" eaLnBrk="1" hangingPunct="1"/>
            <a:r>
              <a:rPr lang="en-US" dirty="0" smtClean="0"/>
              <a:t>Rework</a:t>
            </a:r>
          </a:p>
          <a:p>
            <a:pPr lvl="1" eaLnBrk="1" hangingPunct="1"/>
            <a:r>
              <a:rPr lang="en-US" dirty="0" smtClean="0"/>
              <a:t>Process adjustments</a:t>
            </a:r>
          </a:p>
        </p:txBody>
      </p:sp>
      <p:pic>
        <p:nvPicPr>
          <p:cNvPr id="5" name="~PP1176.WAV">
            <a:hlinkClick r:id="" action="ppaction://media"/>
          </p:cNvPr>
          <p:cNvPicPr>
            <a:picLocks noRot="1" noChangeAspect="1"/>
          </p:cNvPicPr>
          <p:nvPr>
            <a:wavAudioFile r:embed="rId1" name="~PP1176.WAV"/>
          </p:nvPr>
        </p:nvPicPr>
        <p:blipFill>
          <a:blip r:embed="rId4" cstate="print"/>
          <a:stretch>
            <a:fillRect/>
          </a:stretch>
        </p:blipFill>
        <p:spPr>
          <a:xfrm>
            <a:off x="8696325" y="6410325"/>
            <a:ext cx="304800" cy="304800"/>
          </a:xfrm>
          <a:prstGeom prst="rect">
            <a:avLst/>
          </a:prstGeom>
        </p:spPr>
      </p:pic>
    </p:spTree>
  </p:cSld>
  <p:clrMapOvr>
    <a:masterClrMapping/>
  </p:clrMapOvr>
  <p:transition advTm="462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pPr eaLnBrk="1" hangingPunct="1"/>
            <a:r>
              <a:rPr lang="en-US" smtClean="0"/>
              <a:t>Testing</a:t>
            </a:r>
          </a:p>
        </p:txBody>
      </p:sp>
      <p:sp>
        <p:nvSpPr>
          <p:cNvPr id="39938" name="Slide Number Placeholder 3"/>
          <p:cNvSpPr>
            <a:spLocks noGrp="1"/>
          </p:cNvSpPr>
          <p:nvPr>
            <p:ph type="sldNum" sz="quarter" idx="12"/>
          </p:nvPr>
        </p:nvSpPr>
        <p:spPr>
          <a:noFill/>
        </p:spPr>
        <p:txBody>
          <a:bodyPr/>
          <a:lstStyle/>
          <a:p>
            <a:fld id="{1749CB86-2991-421E-A80E-AD5A26F7B710}" type="slidenum">
              <a:rPr lang="en-US">
                <a:latin typeface="Times New Roman" pitchFamily="18" charset="0"/>
              </a:rPr>
              <a:pPr/>
              <a:t>12</a:t>
            </a:fld>
            <a:endParaRPr lang="en-US">
              <a:latin typeface="Times New Roman" pitchFamily="18" charset="0"/>
            </a:endParaRPr>
          </a:p>
        </p:txBody>
      </p:sp>
      <p:sp>
        <p:nvSpPr>
          <p:cNvPr id="39941" name="Rectangle 3"/>
          <p:cNvSpPr>
            <a:spLocks noGrp="1" noChangeArrowheads="1"/>
          </p:cNvSpPr>
          <p:nvPr>
            <p:ph sz="quarter" idx="1"/>
          </p:nvPr>
        </p:nvSpPr>
        <p:spPr/>
        <p:txBody>
          <a:bodyPr/>
          <a:lstStyle/>
          <a:p>
            <a:pPr eaLnBrk="1" hangingPunct="1">
              <a:spcBef>
                <a:spcPct val="100000"/>
              </a:spcBef>
            </a:pPr>
            <a:r>
              <a:rPr lang="en-US" smtClean="0"/>
              <a:t>Many IT professionals think of testing as a stage that comes near the end of IT product development.</a:t>
            </a:r>
          </a:p>
          <a:p>
            <a:pPr eaLnBrk="1" hangingPunct="1">
              <a:spcBef>
                <a:spcPct val="100000"/>
              </a:spcBef>
            </a:pPr>
            <a:r>
              <a:rPr lang="en-US" smtClean="0"/>
              <a:t>Testing should be done during almost every phase of the IT product development life cycle.</a:t>
            </a:r>
          </a:p>
        </p:txBody>
      </p:sp>
      <p:pic>
        <p:nvPicPr>
          <p:cNvPr id="5" name="~PP3251.WAV">
            <a:hlinkClick r:id="" action="ppaction://media"/>
          </p:cNvPr>
          <p:cNvPicPr>
            <a:picLocks noRot="1" noChangeAspect="1"/>
          </p:cNvPicPr>
          <p:nvPr>
            <a:wavAudioFile r:embed="rId1" name="~PP3251.WAV"/>
          </p:nvPr>
        </p:nvPicPr>
        <p:blipFill>
          <a:blip r:embed="rId4" cstate="print"/>
          <a:stretch>
            <a:fillRect/>
          </a:stretch>
        </p:blipFill>
        <p:spPr>
          <a:xfrm>
            <a:off x="8696325" y="6410325"/>
            <a:ext cx="304800" cy="304800"/>
          </a:xfrm>
          <a:prstGeom prst="rect">
            <a:avLst/>
          </a:prstGeom>
        </p:spPr>
      </p:pic>
    </p:spTree>
  </p:cSld>
  <p:clrMapOvr>
    <a:masterClrMapping/>
  </p:clrMapOvr>
  <p:transition advTm="306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r>
              <a:rPr lang="en-US" smtClean="0"/>
              <a:t>Types of Tests</a:t>
            </a:r>
          </a:p>
        </p:txBody>
      </p:sp>
      <p:sp>
        <p:nvSpPr>
          <p:cNvPr id="41986" name="Slide Number Placeholder 3"/>
          <p:cNvSpPr>
            <a:spLocks noGrp="1"/>
          </p:cNvSpPr>
          <p:nvPr>
            <p:ph type="sldNum" sz="quarter" idx="12"/>
          </p:nvPr>
        </p:nvSpPr>
        <p:spPr>
          <a:noFill/>
        </p:spPr>
        <p:txBody>
          <a:bodyPr/>
          <a:lstStyle/>
          <a:p>
            <a:fld id="{501011A9-B1F8-45AC-9363-F0131F0620CF}" type="slidenum">
              <a:rPr lang="en-US">
                <a:latin typeface="Times New Roman" pitchFamily="18" charset="0"/>
              </a:rPr>
              <a:pPr/>
              <a:t>13</a:t>
            </a:fld>
            <a:endParaRPr lang="en-US">
              <a:latin typeface="Times New Roman" pitchFamily="18" charset="0"/>
            </a:endParaRPr>
          </a:p>
        </p:txBody>
      </p:sp>
      <p:sp>
        <p:nvSpPr>
          <p:cNvPr id="41989" name="Rectangle 3"/>
          <p:cNvSpPr>
            <a:spLocks noGrp="1" noChangeArrowheads="1"/>
          </p:cNvSpPr>
          <p:nvPr>
            <p:ph sz="quarter" idx="1"/>
          </p:nvPr>
        </p:nvSpPr>
        <p:spPr/>
        <p:txBody>
          <a:bodyPr>
            <a:normAutofit fontScale="92500"/>
          </a:bodyPr>
          <a:lstStyle/>
          <a:p>
            <a:pPr eaLnBrk="1" hangingPunct="1">
              <a:spcBef>
                <a:spcPct val="80000"/>
              </a:spcBef>
            </a:pPr>
            <a:r>
              <a:rPr lang="en-US" b="1" smtClean="0"/>
              <a:t>Unit testing</a:t>
            </a:r>
            <a:r>
              <a:rPr lang="en-US" smtClean="0"/>
              <a:t> tests each individual component (often a program) to ensure it is as defect-free as possible.</a:t>
            </a:r>
          </a:p>
          <a:p>
            <a:pPr eaLnBrk="1" hangingPunct="1">
              <a:spcBef>
                <a:spcPct val="80000"/>
              </a:spcBef>
            </a:pPr>
            <a:r>
              <a:rPr lang="en-US" b="1" smtClean="0"/>
              <a:t>Integration testing</a:t>
            </a:r>
            <a:r>
              <a:rPr lang="en-US" smtClean="0"/>
              <a:t> occurs between unit and system testing to test functionally grouped components.</a:t>
            </a:r>
          </a:p>
          <a:p>
            <a:pPr eaLnBrk="1" hangingPunct="1">
              <a:spcBef>
                <a:spcPct val="80000"/>
              </a:spcBef>
            </a:pPr>
            <a:r>
              <a:rPr lang="en-US" b="1" smtClean="0"/>
              <a:t>System testing</a:t>
            </a:r>
            <a:r>
              <a:rPr lang="en-US" smtClean="0"/>
              <a:t> tests the entire system as one entity.</a:t>
            </a:r>
          </a:p>
          <a:p>
            <a:pPr eaLnBrk="1" hangingPunct="1">
              <a:spcBef>
                <a:spcPct val="80000"/>
              </a:spcBef>
            </a:pPr>
            <a:r>
              <a:rPr lang="en-US" b="1" smtClean="0"/>
              <a:t>User acceptance testing</a:t>
            </a:r>
            <a:r>
              <a:rPr lang="en-US" smtClean="0"/>
              <a:t> is an independent test performed by end users prior to accepting the delivered system.</a:t>
            </a:r>
          </a:p>
        </p:txBody>
      </p:sp>
      <p:pic>
        <p:nvPicPr>
          <p:cNvPr id="5" name="~PP118.WAV">
            <a:hlinkClick r:id="" action="ppaction://media"/>
          </p:cNvPr>
          <p:cNvPicPr>
            <a:picLocks noRot="1" noChangeAspect="1"/>
          </p:cNvPicPr>
          <p:nvPr>
            <a:wavAudioFile r:embed="rId1" name="~PP118.WAV"/>
          </p:nvPr>
        </p:nvPicPr>
        <p:blipFill>
          <a:blip r:embed="rId4" cstate="print"/>
          <a:stretch>
            <a:fillRect/>
          </a:stretch>
        </p:blipFill>
        <p:spPr>
          <a:xfrm>
            <a:off x="8696325" y="6410325"/>
            <a:ext cx="304800" cy="304800"/>
          </a:xfrm>
          <a:prstGeom prst="rect">
            <a:avLst/>
          </a:prstGeom>
        </p:spPr>
      </p:pic>
    </p:spTree>
  </p:cSld>
  <p:clrMapOvr>
    <a:masterClrMapping/>
  </p:clrMapOvr>
  <p:transition advTm="540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301752" y="228600"/>
            <a:ext cx="8534400" cy="990600"/>
          </a:xfrm>
        </p:spPr>
        <p:txBody>
          <a:bodyPr>
            <a:normAutofit fontScale="90000"/>
          </a:bodyPr>
          <a:lstStyle/>
          <a:p>
            <a:pPr eaLnBrk="1" hangingPunct="1"/>
            <a:r>
              <a:rPr lang="en-US" sz="4000" dirty="0" smtClean="0"/>
              <a:t>Testing Tasks in the Software Development Life Cycle</a:t>
            </a:r>
          </a:p>
        </p:txBody>
      </p:sp>
      <p:sp>
        <p:nvSpPr>
          <p:cNvPr id="40962" name="Slide Number Placeholder 2"/>
          <p:cNvSpPr>
            <a:spLocks noGrp="1"/>
          </p:cNvSpPr>
          <p:nvPr>
            <p:ph type="sldNum" sz="quarter" idx="12"/>
          </p:nvPr>
        </p:nvSpPr>
        <p:spPr>
          <a:noFill/>
        </p:spPr>
        <p:txBody>
          <a:bodyPr/>
          <a:lstStyle/>
          <a:p>
            <a:fld id="{9E024DF6-106A-4CC5-9105-39A78264C0B5}" type="slidenum">
              <a:rPr lang="en-US">
                <a:latin typeface="Times New Roman" pitchFamily="18" charset="0"/>
              </a:rPr>
              <a:pPr/>
              <a:t>14</a:t>
            </a:fld>
            <a:endParaRPr lang="en-US">
              <a:latin typeface="Times New Roman" pitchFamily="18" charset="0"/>
            </a:endParaRPr>
          </a:p>
        </p:txBody>
      </p:sp>
      <p:sp>
        <p:nvSpPr>
          <p:cNvPr id="6" name="Content Placeholder 5"/>
          <p:cNvSpPr>
            <a:spLocks noGrp="1"/>
          </p:cNvSpPr>
          <p:nvPr>
            <p:ph sz="quarter" idx="1"/>
          </p:nvPr>
        </p:nvSpPr>
        <p:spPr/>
        <p:txBody>
          <a:bodyPr/>
          <a:lstStyle/>
          <a:p>
            <a:endParaRPr lang="en-US"/>
          </a:p>
        </p:txBody>
      </p:sp>
      <p:pic>
        <p:nvPicPr>
          <p:cNvPr id="40965" name="Picture 3"/>
          <p:cNvPicPr>
            <a:picLocks noChangeAspect="1" noChangeArrowheads="1"/>
          </p:cNvPicPr>
          <p:nvPr/>
        </p:nvPicPr>
        <p:blipFill>
          <a:blip r:embed="rId4" cstate="print"/>
          <a:srcRect/>
          <a:stretch>
            <a:fillRect/>
          </a:stretch>
        </p:blipFill>
        <p:spPr bwMode="auto">
          <a:xfrm>
            <a:off x="1828800" y="1487488"/>
            <a:ext cx="5410200" cy="5065712"/>
          </a:xfrm>
          <a:prstGeom prst="rect">
            <a:avLst/>
          </a:prstGeom>
          <a:noFill/>
          <a:ln w="9525">
            <a:noFill/>
            <a:miter lim="800000"/>
            <a:headEnd/>
            <a:tailEnd/>
          </a:ln>
        </p:spPr>
      </p:pic>
      <p:pic>
        <p:nvPicPr>
          <p:cNvPr id="7" name="~PP1764.WAV">
            <a:hlinkClick r:id="" action="ppaction://media"/>
          </p:cNvPr>
          <p:cNvPicPr>
            <a:picLocks noRot="1" noChangeAspect="1"/>
          </p:cNvPicPr>
          <p:nvPr>
            <a:wavAudioFile r:embed="rId1" name="~PP1764.WAV"/>
          </p:nvPr>
        </p:nvPicPr>
        <p:blipFill>
          <a:blip r:embed="rId5" cstate="print"/>
          <a:stretch>
            <a:fillRect/>
          </a:stretch>
        </p:blipFill>
        <p:spPr>
          <a:xfrm>
            <a:off x="8696325" y="6410325"/>
            <a:ext cx="304800" cy="304800"/>
          </a:xfrm>
          <a:prstGeom prst="rect">
            <a:avLst/>
          </a:prstGeom>
        </p:spPr>
      </p:pic>
    </p:spTree>
  </p:cSld>
  <p:clrMapOvr>
    <a:masterClrMapping/>
  </p:clrMapOvr>
  <p:transition advTm="3433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a:xfrm>
            <a:off x="301752" y="228600"/>
            <a:ext cx="8534400" cy="914400"/>
          </a:xfrm>
        </p:spPr>
        <p:txBody>
          <a:bodyPr>
            <a:normAutofit fontScale="90000"/>
          </a:bodyPr>
          <a:lstStyle/>
          <a:p>
            <a:pPr eaLnBrk="1" hangingPunct="1"/>
            <a:r>
              <a:rPr lang="en-US" sz="3200" dirty="0" smtClean="0"/>
              <a:t>Gantt Chart for Building Testing into a Systems Development Project Plan</a:t>
            </a:r>
            <a:endParaRPr lang="en-US" dirty="0" smtClean="0"/>
          </a:p>
        </p:txBody>
      </p:sp>
      <p:sp>
        <p:nvSpPr>
          <p:cNvPr id="43010" name="Slide Number Placeholder 2"/>
          <p:cNvSpPr>
            <a:spLocks noGrp="1"/>
          </p:cNvSpPr>
          <p:nvPr>
            <p:ph type="sldNum" sz="quarter" idx="12"/>
          </p:nvPr>
        </p:nvSpPr>
        <p:spPr>
          <a:noFill/>
        </p:spPr>
        <p:txBody>
          <a:bodyPr/>
          <a:lstStyle/>
          <a:p>
            <a:fld id="{94D0335C-B3D2-4D46-B42F-46023C77F76E}" type="slidenum">
              <a:rPr lang="en-US">
                <a:latin typeface="Times New Roman" pitchFamily="18" charset="0"/>
              </a:rPr>
              <a:pPr/>
              <a:t>15</a:t>
            </a:fld>
            <a:endParaRPr lang="en-US">
              <a:latin typeface="Times New Roman" pitchFamily="18" charset="0"/>
            </a:endParaRPr>
          </a:p>
        </p:txBody>
      </p:sp>
      <p:pic>
        <p:nvPicPr>
          <p:cNvPr id="43013" name="Picture 4"/>
          <p:cNvPicPr>
            <a:picLocks noChangeAspect="1" noChangeArrowheads="1"/>
          </p:cNvPicPr>
          <p:nvPr/>
        </p:nvPicPr>
        <p:blipFill>
          <a:blip r:embed="rId4" cstate="print"/>
          <a:srcRect t="3058"/>
          <a:stretch>
            <a:fillRect/>
          </a:stretch>
        </p:blipFill>
        <p:spPr bwMode="auto">
          <a:xfrm>
            <a:off x="838200" y="1444625"/>
            <a:ext cx="7543800" cy="5108575"/>
          </a:xfrm>
          <a:prstGeom prst="rect">
            <a:avLst/>
          </a:prstGeom>
          <a:noFill/>
          <a:ln w="9525">
            <a:noFill/>
            <a:miter lim="800000"/>
            <a:headEnd/>
            <a:tailEnd/>
          </a:ln>
        </p:spPr>
      </p:pic>
      <p:pic>
        <p:nvPicPr>
          <p:cNvPr id="5" name="~PP646.WAV">
            <a:hlinkClick r:id="" action="ppaction://media"/>
          </p:cNvPr>
          <p:cNvPicPr>
            <a:picLocks noRot="1" noChangeAspect="1"/>
          </p:cNvPicPr>
          <p:nvPr>
            <a:wavAudioFile r:embed="rId1" name="~PP646.WAV"/>
          </p:nvPr>
        </p:nvPicPr>
        <p:blipFill>
          <a:blip r:embed="rId5" cstate="print"/>
          <a:stretch>
            <a:fillRect/>
          </a:stretch>
        </p:blipFill>
        <p:spPr>
          <a:xfrm>
            <a:off x="8696325" y="6410325"/>
            <a:ext cx="304800" cy="304800"/>
          </a:xfrm>
          <a:prstGeom prst="rect">
            <a:avLst/>
          </a:prstGeom>
        </p:spPr>
      </p:pic>
    </p:spTree>
  </p:cSld>
  <p:clrMapOvr>
    <a:masterClrMapping/>
  </p:clrMapOvr>
  <p:transition advTm="397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en-US" smtClean="0"/>
              <a:t>Testing Alone Is Not Enough</a:t>
            </a:r>
          </a:p>
        </p:txBody>
      </p:sp>
      <p:sp>
        <p:nvSpPr>
          <p:cNvPr id="44034" name="Slide Number Placeholder 3"/>
          <p:cNvSpPr>
            <a:spLocks noGrp="1"/>
          </p:cNvSpPr>
          <p:nvPr>
            <p:ph type="sldNum" sz="quarter" idx="12"/>
          </p:nvPr>
        </p:nvSpPr>
        <p:spPr>
          <a:noFill/>
        </p:spPr>
        <p:txBody>
          <a:bodyPr/>
          <a:lstStyle/>
          <a:p>
            <a:fld id="{9607E55B-0737-46E2-B6D9-FAB105153413}" type="slidenum">
              <a:rPr lang="en-US">
                <a:latin typeface="Times New Roman" pitchFamily="18" charset="0"/>
              </a:rPr>
              <a:pPr/>
              <a:t>16</a:t>
            </a:fld>
            <a:endParaRPr lang="en-US">
              <a:latin typeface="Times New Roman" pitchFamily="18" charset="0"/>
            </a:endParaRPr>
          </a:p>
        </p:txBody>
      </p:sp>
      <p:sp>
        <p:nvSpPr>
          <p:cNvPr id="44037" name="Rectangle 3"/>
          <p:cNvSpPr>
            <a:spLocks noGrp="1" noChangeArrowheads="1"/>
          </p:cNvSpPr>
          <p:nvPr>
            <p:ph sz="quarter" idx="1"/>
          </p:nvPr>
        </p:nvSpPr>
        <p:spPr/>
        <p:txBody>
          <a:bodyPr>
            <a:normAutofit fontScale="92500" lnSpcReduction="10000"/>
          </a:bodyPr>
          <a:lstStyle/>
          <a:p>
            <a:pPr eaLnBrk="1" hangingPunct="1">
              <a:spcBef>
                <a:spcPct val="70000"/>
              </a:spcBef>
            </a:pPr>
            <a:r>
              <a:rPr lang="en-US" sz="2400" smtClean="0"/>
              <a:t>Watts S. Humphrey, a renowned expert on software quality, defines a </a:t>
            </a:r>
            <a:r>
              <a:rPr lang="en-US" sz="2400" b="1" smtClean="0"/>
              <a:t>software defect</a:t>
            </a:r>
            <a:r>
              <a:rPr lang="en-US" sz="2400" smtClean="0"/>
              <a:t> as anything that must be changed before delivery of the program.</a:t>
            </a:r>
          </a:p>
          <a:p>
            <a:pPr eaLnBrk="1" hangingPunct="1">
              <a:spcBef>
                <a:spcPct val="70000"/>
              </a:spcBef>
            </a:pPr>
            <a:r>
              <a:rPr lang="en-US" sz="2400" smtClean="0"/>
              <a:t>Testing does not sufficiently prevent software defects because:</a:t>
            </a:r>
          </a:p>
          <a:p>
            <a:pPr lvl="1" eaLnBrk="1" hangingPunct="1">
              <a:spcBef>
                <a:spcPct val="70000"/>
              </a:spcBef>
            </a:pPr>
            <a:r>
              <a:rPr lang="en-US" sz="2200" smtClean="0"/>
              <a:t>The number of ways to test a complex system is huge.</a:t>
            </a:r>
          </a:p>
          <a:p>
            <a:pPr lvl="1" eaLnBrk="1" hangingPunct="1">
              <a:spcBef>
                <a:spcPct val="70000"/>
              </a:spcBef>
            </a:pPr>
            <a:r>
              <a:rPr lang="en-US" sz="2200" smtClean="0"/>
              <a:t>Users will continue to invent new ways to use a system that its developers never considered.</a:t>
            </a:r>
          </a:p>
          <a:p>
            <a:pPr eaLnBrk="1" hangingPunct="1">
              <a:spcBef>
                <a:spcPct val="70000"/>
              </a:spcBef>
            </a:pPr>
            <a:r>
              <a:rPr lang="en-US" sz="2400" smtClean="0"/>
              <a:t>Humphrey suggests that people rethink the software development process to provide </a:t>
            </a:r>
            <a:r>
              <a:rPr lang="en-US" sz="2400" i="1" smtClean="0"/>
              <a:t>no</a:t>
            </a:r>
            <a:r>
              <a:rPr lang="en-US" sz="2400" smtClean="0"/>
              <a:t> potential defects when you enter system testing; developers must be responsible for providing error-free code at each stage of testing.</a:t>
            </a:r>
          </a:p>
        </p:txBody>
      </p:sp>
      <p:pic>
        <p:nvPicPr>
          <p:cNvPr id="5" name="~PP1710.WAV">
            <a:hlinkClick r:id="" action="ppaction://media"/>
          </p:cNvPr>
          <p:cNvPicPr>
            <a:picLocks noRot="1" noChangeAspect="1"/>
          </p:cNvPicPr>
          <p:nvPr>
            <a:wavAudioFile r:embed="rId1" name="~PP1710.WAV"/>
          </p:nvPr>
        </p:nvPicPr>
        <p:blipFill>
          <a:blip r:embed="rId4" cstate="print"/>
          <a:stretch>
            <a:fillRect/>
          </a:stretch>
        </p:blipFill>
        <p:spPr>
          <a:xfrm>
            <a:off x="8696325" y="6410325"/>
            <a:ext cx="304800" cy="304800"/>
          </a:xfrm>
          <a:prstGeom prst="rect">
            <a:avLst/>
          </a:prstGeom>
        </p:spPr>
      </p:pic>
    </p:spTree>
  </p:cSld>
  <p:clrMapOvr>
    <a:masterClrMapping/>
  </p:clrMapOvr>
  <p:transition advTm="1525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smtClean="0"/>
              <a:t>Modern Quality Management</a:t>
            </a:r>
          </a:p>
        </p:txBody>
      </p:sp>
      <p:sp>
        <p:nvSpPr>
          <p:cNvPr id="45058" name="Slide Number Placeholder 3"/>
          <p:cNvSpPr>
            <a:spLocks noGrp="1"/>
          </p:cNvSpPr>
          <p:nvPr>
            <p:ph type="sldNum" sz="quarter" idx="12"/>
          </p:nvPr>
        </p:nvSpPr>
        <p:spPr>
          <a:noFill/>
        </p:spPr>
        <p:txBody>
          <a:bodyPr/>
          <a:lstStyle/>
          <a:p>
            <a:fld id="{2CEC3CA0-6601-4C83-9CC6-4CFBE4D9445C}" type="slidenum">
              <a:rPr lang="en-US">
                <a:latin typeface="Times New Roman" pitchFamily="18" charset="0"/>
              </a:rPr>
              <a:pPr/>
              <a:t>17</a:t>
            </a:fld>
            <a:endParaRPr lang="en-US">
              <a:latin typeface="Times New Roman" pitchFamily="18" charset="0"/>
            </a:endParaRPr>
          </a:p>
        </p:txBody>
      </p:sp>
      <p:sp>
        <p:nvSpPr>
          <p:cNvPr id="45061" name="Rectangle 3"/>
          <p:cNvSpPr>
            <a:spLocks noGrp="1" noChangeArrowheads="1"/>
          </p:cNvSpPr>
          <p:nvPr>
            <p:ph sz="quarter" idx="1"/>
          </p:nvPr>
        </p:nvSpPr>
        <p:spPr/>
        <p:txBody>
          <a:bodyPr/>
          <a:lstStyle/>
          <a:p>
            <a:pPr eaLnBrk="1" hangingPunct="1">
              <a:spcBef>
                <a:spcPct val="100000"/>
              </a:spcBef>
            </a:pPr>
            <a:r>
              <a:rPr lang="en-US" smtClean="0"/>
              <a:t>Modern quality management:</a:t>
            </a:r>
          </a:p>
          <a:p>
            <a:pPr lvl="1" eaLnBrk="1" hangingPunct="1">
              <a:spcBef>
                <a:spcPct val="100000"/>
              </a:spcBef>
            </a:pPr>
            <a:r>
              <a:rPr lang="en-US" smtClean="0"/>
              <a:t>Requires customer satisfaction.</a:t>
            </a:r>
          </a:p>
          <a:p>
            <a:pPr lvl="1" eaLnBrk="1" hangingPunct="1">
              <a:spcBef>
                <a:spcPct val="100000"/>
              </a:spcBef>
            </a:pPr>
            <a:r>
              <a:rPr lang="en-US" smtClean="0"/>
              <a:t>Prefers prevention to inspection.</a:t>
            </a:r>
          </a:p>
          <a:p>
            <a:pPr lvl="1" eaLnBrk="1" hangingPunct="1">
              <a:spcBef>
                <a:spcPct val="100000"/>
              </a:spcBef>
            </a:pPr>
            <a:r>
              <a:rPr lang="en-US" smtClean="0"/>
              <a:t>Recognizes management responsibility for quality.</a:t>
            </a:r>
          </a:p>
          <a:p>
            <a:pPr eaLnBrk="1" hangingPunct="1">
              <a:spcBef>
                <a:spcPct val="100000"/>
              </a:spcBef>
            </a:pPr>
            <a:r>
              <a:rPr lang="en-US" smtClean="0"/>
              <a:t>Noteworthy quality experts include Deming, Juran, Crosby, Ishikawa, Taguchi, and Feigenbaum.</a:t>
            </a:r>
          </a:p>
        </p:txBody>
      </p:sp>
      <p:pic>
        <p:nvPicPr>
          <p:cNvPr id="5" name="~PP911.WAV">
            <a:hlinkClick r:id="" action="ppaction://media"/>
          </p:cNvPr>
          <p:cNvPicPr>
            <a:picLocks noRot="1" noChangeAspect="1"/>
          </p:cNvPicPr>
          <p:nvPr>
            <a:wavAudioFile r:embed="rId1" name="~PP911.WAV"/>
          </p:nvPr>
        </p:nvPicPr>
        <p:blipFill>
          <a:blip r:embed="rId4" cstate="print"/>
          <a:stretch>
            <a:fillRect/>
          </a:stretch>
        </p:blipFill>
        <p:spPr>
          <a:xfrm>
            <a:off x="8696325" y="6410325"/>
            <a:ext cx="304800" cy="304800"/>
          </a:xfrm>
          <a:prstGeom prst="rect">
            <a:avLst/>
          </a:prstGeom>
        </p:spPr>
      </p:pic>
    </p:spTree>
  </p:cSld>
  <p:clrMapOvr>
    <a:masterClrMapping/>
  </p:clrMapOvr>
  <p:transition advTm="441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a:xfrm>
            <a:off x="301752" y="228600"/>
            <a:ext cx="8534400" cy="914400"/>
          </a:xfrm>
        </p:spPr>
        <p:txBody>
          <a:bodyPr>
            <a:normAutofit fontScale="90000"/>
          </a:bodyPr>
          <a:lstStyle/>
          <a:p>
            <a:pPr eaLnBrk="1" hangingPunct="1"/>
            <a:r>
              <a:rPr lang="en-US" dirty="0" smtClean="0"/>
              <a:t>Improving Information Technology Project Quality</a:t>
            </a:r>
          </a:p>
        </p:txBody>
      </p:sp>
      <p:sp>
        <p:nvSpPr>
          <p:cNvPr id="50178" name="Slide Number Placeholder 3"/>
          <p:cNvSpPr>
            <a:spLocks noGrp="1"/>
          </p:cNvSpPr>
          <p:nvPr>
            <p:ph type="sldNum" sz="quarter" idx="12"/>
          </p:nvPr>
        </p:nvSpPr>
        <p:spPr>
          <a:noFill/>
        </p:spPr>
        <p:txBody>
          <a:bodyPr/>
          <a:lstStyle/>
          <a:p>
            <a:fld id="{42D941B7-9106-4A1F-970F-C6461F3F0762}" type="slidenum">
              <a:rPr lang="en-US">
                <a:latin typeface="Times New Roman" pitchFamily="18" charset="0"/>
              </a:rPr>
              <a:pPr/>
              <a:t>18</a:t>
            </a:fld>
            <a:endParaRPr lang="en-US">
              <a:latin typeface="Times New Roman" pitchFamily="18" charset="0"/>
            </a:endParaRPr>
          </a:p>
        </p:txBody>
      </p:sp>
      <p:sp>
        <p:nvSpPr>
          <p:cNvPr id="50181" name="Rectangle 3"/>
          <p:cNvSpPr>
            <a:spLocks noGrp="1" noChangeArrowheads="1"/>
          </p:cNvSpPr>
          <p:nvPr>
            <p:ph sz="quarter" idx="1"/>
          </p:nvPr>
        </p:nvSpPr>
        <p:spPr/>
        <p:txBody>
          <a:bodyPr/>
          <a:lstStyle/>
          <a:p>
            <a:pPr eaLnBrk="1" hangingPunct="1">
              <a:spcBef>
                <a:spcPct val="100000"/>
              </a:spcBef>
            </a:pPr>
            <a:r>
              <a:rPr lang="en-US" dirty="0" smtClean="0"/>
              <a:t>Several suggestions for improving quality for IT projects include:</a:t>
            </a:r>
          </a:p>
          <a:p>
            <a:pPr lvl="1" eaLnBrk="1" hangingPunct="1">
              <a:spcBef>
                <a:spcPct val="100000"/>
              </a:spcBef>
            </a:pPr>
            <a:r>
              <a:rPr lang="en-US" dirty="0" smtClean="0"/>
              <a:t>Establish leadership that promotes quality.</a:t>
            </a:r>
          </a:p>
          <a:p>
            <a:pPr lvl="1" eaLnBrk="1" hangingPunct="1">
              <a:spcBef>
                <a:spcPct val="100000"/>
              </a:spcBef>
            </a:pPr>
            <a:r>
              <a:rPr lang="en-US" dirty="0" smtClean="0"/>
              <a:t>Understand the cost of quality.</a:t>
            </a:r>
          </a:p>
          <a:p>
            <a:pPr lvl="1" eaLnBrk="1" hangingPunct="1">
              <a:spcBef>
                <a:spcPct val="100000"/>
              </a:spcBef>
            </a:pPr>
            <a:r>
              <a:rPr lang="en-US" dirty="0" smtClean="0"/>
              <a:t>Focus on organizational influences and workplace factors that affect quality.</a:t>
            </a:r>
          </a:p>
        </p:txBody>
      </p:sp>
      <p:pic>
        <p:nvPicPr>
          <p:cNvPr id="5" name="~PP34.WAV">
            <a:hlinkClick r:id="" action="ppaction://media"/>
          </p:cNvPr>
          <p:cNvPicPr>
            <a:picLocks noRot="1" noChangeAspect="1"/>
          </p:cNvPicPr>
          <p:nvPr>
            <a:wavAudioFile r:embed="rId1" name="~PP34.WAV"/>
          </p:nvPr>
        </p:nvPicPr>
        <p:blipFill>
          <a:blip r:embed="rId4" cstate="print"/>
          <a:stretch>
            <a:fillRect/>
          </a:stretch>
        </p:blipFill>
        <p:spPr>
          <a:xfrm>
            <a:off x="8696325" y="6410325"/>
            <a:ext cx="304800" cy="304800"/>
          </a:xfrm>
          <a:prstGeom prst="rect">
            <a:avLst/>
          </a:prstGeom>
        </p:spPr>
      </p:pic>
    </p:spTree>
  </p:cSld>
  <p:clrMapOvr>
    <a:masterClrMapping/>
  </p:clrMapOvr>
  <p:transition advTm="809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p:txBody>
          <a:bodyPr/>
          <a:lstStyle/>
          <a:p>
            <a:pPr eaLnBrk="1" hangingPunct="1"/>
            <a:r>
              <a:rPr lang="en-US" smtClean="0"/>
              <a:t>The Cost of Quality</a:t>
            </a:r>
          </a:p>
        </p:txBody>
      </p:sp>
      <p:sp>
        <p:nvSpPr>
          <p:cNvPr id="52226" name="Slide Number Placeholder 3"/>
          <p:cNvSpPr>
            <a:spLocks noGrp="1"/>
          </p:cNvSpPr>
          <p:nvPr>
            <p:ph type="sldNum" sz="quarter" idx="12"/>
          </p:nvPr>
        </p:nvSpPr>
        <p:spPr>
          <a:noFill/>
        </p:spPr>
        <p:txBody>
          <a:bodyPr/>
          <a:lstStyle/>
          <a:p>
            <a:fld id="{62D49F8A-0D2F-413D-B7F2-41BAACD2ACE0}" type="slidenum">
              <a:rPr lang="en-US">
                <a:latin typeface="Times New Roman" pitchFamily="18" charset="0"/>
              </a:rPr>
              <a:pPr/>
              <a:t>19</a:t>
            </a:fld>
            <a:endParaRPr lang="en-US">
              <a:latin typeface="Times New Roman" pitchFamily="18" charset="0"/>
            </a:endParaRPr>
          </a:p>
        </p:txBody>
      </p:sp>
      <p:sp>
        <p:nvSpPr>
          <p:cNvPr id="52229" name="Rectangle 3"/>
          <p:cNvSpPr>
            <a:spLocks noGrp="1" noChangeArrowheads="1"/>
          </p:cNvSpPr>
          <p:nvPr>
            <p:ph sz="quarter" idx="1"/>
          </p:nvPr>
        </p:nvSpPr>
        <p:spPr/>
        <p:txBody>
          <a:bodyPr/>
          <a:lstStyle/>
          <a:p>
            <a:pPr eaLnBrk="1" hangingPunct="1">
              <a:lnSpc>
                <a:spcPct val="90000"/>
              </a:lnSpc>
            </a:pPr>
            <a:r>
              <a:rPr lang="en-US" smtClean="0"/>
              <a:t>The </a:t>
            </a:r>
            <a:r>
              <a:rPr lang="en-US" b="1" smtClean="0"/>
              <a:t>cost of quality</a:t>
            </a:r>
            <a:r>
              <a:rPr lang="en-US" smtClean="0"/>
              <a:t> is the cost of conformance plus the cost of nonconformance.</a:t>
            </a:r>
          </a:p>
          <a:p>
            <a:pPr lvl="1" eaLnBrk="1" hangingPunct="1">
              <a:lnSpc>
                <a:spcPct val="90000"/>
              </a:lnSpc>
            </a:pPr>
            <a:r>
              <a:rPr lang="en-US" b="1" smtClean="0"/>
              <a:t>Conformance</a:t>
            </a:r>
            <a:r>
              <a:rPr lang="en-US" smtClean="0"/>
              <a:t> means delivering products that meet requirements and fitness for use.</a:t>
            </a:r>
          </a:p>
          <a:p>
            <a:pPr lvl="1" eaLnBrk="1" hangingPunct="1">
              <a:lnSpc>
                <a:spcPct val="90000"/>
              </a:lnSpc>
            </a:pPr>
            <a:r>
              <a:rPr lang="en-US" b="1" smtClean="0"/>
              <a:t>Cost of nonconformance</a:t>
            </a:r>
            <a:r>
              <a:rPr lang="en-US" smtClean="0"/>
              <a:t> means taking responsibility for failures or not meeting quality expectations.</a:t>
            </a:r>
          </a:p>
          <a:p>
            <a:pPr eaLnBrk="1" hangingPunct="1">
              <a:lnSpc>
                <a:spcPct val="90000"/>
              </a:lnSpc>
            </a:pPr>
            <a:r>
              <a:rPr lang="en-US" smtClean="0"/>
              <a:t>A 2002 study reported that software bugs cost the U.S. economy $59.6 billion each year and that one third of the bugs could be eliminated by an improved testing infrastructure.*</a:t>
            </a:r>
          </a:p>
        </p:txBody>
      </p:sp>
      <p:sp>
        <p:nvSpPr>
          <p:cNvPr id="52230" name="Text Box 4"/>
          <p:cNvSpPr txBox="1">
            <a:spLocks noChangeArrowheads="1"/>
          </p:cNvSpPr>
          <p:nvPr/>
        </p:nvSpPr>
        <p:spPr bwMode="auto">
          <a:xfrm>
            <a:off x="533400" y="5867400"/>
            <a:ext cx="8153400" cy="1128713"/>
          </a:xfrm>
          <a:prstGeom prst="rect">
            <a:avLst/>
          </a:prstGeom>
          <a:noFill/>
          <a:ln w="9525">
            <a:noFill/>
            <a:miter lim="800000"/>
            <a:headEnd/>
            <a:tailEnd/>
          </a:ln>
        </p:spPr>
        <p:txBody>
          <a:bodyPr>
            <a:spAutoFit/>
          </a:bodyPr>
          <a:lstStyle/>
          <a:p>
            <a:r>
              <a:rPr lang="en-US" sz="1600"/>
              <a:t>*RTI International, “Software Bugs Cost U.S. Economy $59.6 Billion Annually, RTI Study Finds,” July 1, 2002.</a:t>
            </a:r>
          </a:p>
          <a:p>
            <a:pPr>
              <a:spcBef>
                <a:spcPct val="50000"/>
              </a:spcBef>
            </a:pPr>
            <a:endParaRPr lang="en-US"/>
          </a:p>
        </p:txBody>
      </p:sp>
      <p:pic>
        <p:nvPicPr>
          <p:cNvPr id="6" name="~PP2870.WAV">
            <a:hlinkClick r:id="" action="ppaction://media"/>
          </p:cNvPr>
          <p:cNvPicPr>
            <a:picLocks noRot="1" noChangeAspect="1"/>
          </p:cNvPicPr>
          <p:nvPr>
            <a:wavAudioFile r:embed="rId1" name="~PP2870.WAV"/>
          </p:nvPr>
        </p:nvPicPr>
        <p:blipFill>
          <a:blip r:embed="rId4" cstate="print"/>
          <a:stretch>
            <a:fillRect/>
          </a:stretch>
        </p:blipFill>
        <p:spPr>
          <a:xfrm>
            <a:off x="8696325" y="6410325"/>
            <a:ext cx="304800" cy="304800"/>
          </a:xfrm>
          <a:prstGeom prst="rect">
            <a:avLst/>
          </a:prstGeom>
        </p:spPr>
      </p:pic>
    </p:spTree>
  </p:cSld>
  <p:clrMapOvr>
    <a:masterClrMapping/>
  </p:clrMapOvr>
  <p:transition advTm="1133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normAutofit fontScale="90000"/>
          </a:bodyPr>
          <a:lstStyle/>
          <a:p>
            <a:r>
              <a:rPr lang="en-US" smtClean="0"/>
              <a:t>The Importance of Project Quality Management</a:t>
            </a:r>
          </a:p>
        </p:txBody>
      </p:sp>
      <p:sp>
        <p:nvSpPr>
          <p:cNvPr id="9218" name="Slide Number Placeholder 3"/>
          <p:cNvSpPr>
            <a:spLocks noGrp="1"/>
          </p:cNvSpPr>
          <p:nvPr>
            <p:ph type="sldNum" sz="quarter" idx="12"/>
          </p:nvPr>
        </p:nvSpPr>
        <p:spPr/>
        <p:txBody>
          <a:bodyPr/>
          <a:lstStyle/>
          <a:p>
            <a:fld id="{4A31835A-C2F0-407B-A3FE-0A01AF8CC378}" type="slidenum">
              <a:rPr lang="en-US" smtClean="0"/>
              <a:pPr/>
              <a:t>2</a:t>
            </a:fld>
            <a:endParaRPr lang="en-US"/>
          </a:p>
        </p:txBody>
      </p:sp>
      <p:sp>
        <p:nvSpPr>
          <p:cNvPr id="9221" name="Rectangle 3"/>
          <p:cNvSpPr>
            <a:spLocks noGrp="1" noChangeArrowheads="1"/>
          </p:cNvSpPr>
          <p:nvPr>
            <p:ph sz="quarter" idx="1"/>
          </p:nvPr>
        </p:nvSpPr>
        <p:spPr/>
        <p:txBody>
          <a:bodyPr/>
          <a:lstStyle/>
          <a:p>
            <a:r>
              <a:rPr lang="en-US" smtClean="0"/>
              <a:t>Many people joke about the poor quality of IT products </a:t>
            </a:r>
          </a:p>
          <a:p>
            <a:r>
              <a:rPr lang="en-US" smtClean="0"/>
              <a:t>People seem to accept systems being down occasionally or needing to reboot their PCs.</a:t>
            </a:r>
          </a:p>
          <a:p>
            <a:r>
              <a:rPr lang="en-US" smtClean="0"/>
              <a:t>But quality is very important in many IT projects.</a:t>
            </a:r>
            <a:endParaRPr lang="en-US" dirty="0" smtClean="0"/>
          </a:p>
        </p:txBody>
      </p:sp>
      <p:pic>
        <p:nvPicPr>
          <p:cNvPr id="5" name="~PP3315.WAV">
            <a:hlinkClick r:id="" action="ppaction://media"/>
          </p:cNvPr>
          <p:cNvPicPr>
            <a:picLocks noRot="1" noChangeAspect="1"/>
          </p:cNvPicPr>
          <p:nvPr>
            <a:wavAudioFile r:embed="rId1" name="~PP3315.WAV"/>
          </p:nvPr>
        </p:nvPicPr>
        <p:blipFill>
          <a:blip r:embed="rId4" cstate="print"/>
          <a:stretch>
            <a:fillRect/>
          </a:stretch>
        </p:blipFill>
        <p:spPr>
          <a:xfrm>
            <a:off x="8696325" y="6410325"/>
            <a:ext cx="304800" cy="304800"/>
          </a:xfrm>
          <a:prstGeom prst="rect">
            <a:avLst/>
          </a:prstGeom>
        </p:spPr>
      </p:pic>
    </p:spTree>
  </p:cSld>
  <p:clrMapOvr>
    <a:masterClrMapping/>
  </p:clrMapOvr>
  <p:transition advTm="1136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a:xfrm>
            <a:off x="301752" y="228600"/>
            <a:ext cx="8534400" cy="914400"/>
          </a:xfrm>
        </p:spPr>
        <p:txBody>
          <a:bodyPr>
            <a:normAutofit fontScale="90000"/>
          </a:bodyPr>
          <a:lstStyle/>
          <a:p>
            <a:pPr eaLnBrk="1" hangingPunct="1"/>
            <a:r>
              <a:rPr lang="en-US" sz="3600" dirty="0" smtClean="0"/>
              <a:t>Costs Per Hour of Downtime Caused by Software Defects</a:t>
            </a:r>
            <a:endParaRPr lang="en-US" dirty="0" smtClean="0"/>
          </a:p>
        </p:txBody>
      </p:sp>
      <p:sp>
        <p:nvSpPr>
          <p:cNvPr id="2051" name="Slide Number Placeholder 2"/>
          <p:cNvSpPr>
            <a:spLocks noGrp="1"/>
          </p:cNvSpPr>
          <p:nvPr>
            <p:ph type="sldNum" sz="quarter" idx="12"/>
          </p:nvPr>
        </p:nvSpPr>
        <p:spPr>
          <a:noFill/>
        </p:spPr>
        <p:txBody>
          <a:bodyPr/>
          <a:lstStyle/>
          <a:p>
            <a:fld id="{5D5EABDE-CE87-4895-B873-F7060D86CFB2}" type="slidenum">
              <a:rPr lang="en-US">
                <a:latin typeface="Times New Roman" pitchFamily="18" charset="0"/>
              </a:rPr>
              <a:pPr/>
              <a:t>20</a:t>
            </a:fld>
            <a:endParaRPr lang="en-US">
              <a:latin typeface="Times New Roman" pitchFamily="18" charset="0"/>
            </a:endParaRPr>
          </a:p>
        </p:txBody>
      </p:sp>
      <p:graphicFrame>
        <p:nvGraphicFramePr>
          <p:cNvPr id="2050" name="Object 3"/>
          <p:cNvGraphicFramePr>
            <a:graphicFrameLocks noChangeAspect="1"/>
          </p:cNvGraphicFramePr>
          <p:nvPr/>
        </p:nvGraphicFramePr>
        <p:xfrm>
          <a:off x="228600" y="1828800"/>
          <a:ext cx="9372600" cy="2859088"/>
        </p:xfrm>
        <a:graphic>
          <a:graphicData uri="http://schemas.openxmlformats.org/presentationml/2006/ole">
            <p:oleObj spid="_x0000_s2050" name="Document" r:id="rId5" imgW="5630040" imgH="1728720" progId="Word.Document.8">
              <p:embed/>
            </p:oleObj>
          </a:graphicData>
        </a:graphic>
      </p:graphicFrame>
      <p:pic>
        <p:nvPicPr>
          <p:cNvPr id="5" name="~PP560.WAV">
            <a:hlinkClick r:id="" action="ppaction://media"/>
          </p:cNvPr>
          <p:cNvPicPr>
            <a:picLocks noRot="1" noChangeAspect="1"/>
          </p:cNvPicPr>
          <p:nvPr>
            <a:wavAudioFile r:embed="rId2" name="~PP560.WAV"/>
          </p:nvPr>
        </p:nvPicPr>
        <p:blipFill>
          <a:blip r:embed="rId6" cstate="print"/>
          <a:stretch>
            <a:fillRect/>
          </a:stretch>
        </p:blipFill>
        <p:spPr>
          <a:xfrm>
            <a:off x="8696325" y="6410325"/>
            <a:ext cx="304800" cy="304800"/>
          </a:xfrm>
          <a:prstGeom prst="rect">
            <a:avLst/>
          </a:prstGeom>
        </p:spPr>
      </p:pic>
    </p:spTree>
  </p:cSld>
  <p:clrMapOvr>
    <a:masterClrMapping/>
  </p:clrMapOvr>
  <p:transition advTm="713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p:txBody>
          <a:bodyPr/>
          <a:lstStyle/>
          <a:p>
            <a:r>
              <a:rPr lang="en-US" smtClean="0"/>
              <a:t>Five Cost Categories Related to Quality</a:t>
            </a:r>
          </a:p>
        </p:txBody>
      </p:sp>
      <p:sp>
        <p:nvSpPr>
          <p:cNvPr id="53250" name="Slide Number Placeholder 3"/>
          <p:cNvSpPr>
            <a:spLocks noGrp="1"/>
          </p:cNvSpPr>
          <p:nvPr>
            <p:ph type="sldNum" sz="quarter" idx="12"/>
          </p:nvPr>
        </p:nvSpPr>
        <p:spPr/>
        <p:txBody>
          <a:bodyPr/>
          <a:lstStyle/>
          <a:p>
            <a:fld id="{C2FE5257-5EC6-402D-A75E-58BF6F7B3C5A}" type="slidenum">
              <a:rPr lang="en-US" smtClean="0"/>
              <a:pPr/>
              <a:t>21</a:t>
            </a:fld>
            <a:endParaRPr lang="en-US"/>
          </a:p>
        </p:txBody>
      </p:sp>
      <p:sp>
        <p:nvSpPr>
          <p:cNvPr id="53253" name="Rectangle 3"/>
          <p:cNvSpPr>
            <a:spLocks noGrp="1" noChangeArrowheads="1"/>
          </p:cNvSpPr>
          <p:nvPr>
            <p:ph sz="quarter" idx="1"/>
          </p:nvPr>
        </p:nvSpPr>
        <p:spPr/>
        <p:txBody>
          <a:bodyPr>
            <a:normAutofit fontScale="92500" lnSpcReduction="20000"/>
          </a:bodyPr>
          <a:lstStyle/>
          <a:p>
            <a:r>
              <a:rPr lang="en-US" b="1" dirty="0" smtClean="0"/>
              <a:t>Prevention cost</a:t>
            </a:r>
            <a:r>
              <a:rPr lang="en-US" dirty="0" smtClean="0"/>
              <a:t>: Cost of planning and executing a project so it is error-free or within an acceptable error range.</a:t>
            </a:r>
          </a:p>
          <a:p>
            <a:r>
              <a:rPr lang="en-US" b="1" dirty="0" smtClean="0"/>
              <a:t>Appraisal cost: </a:t>
            </a:r>
            <a:r>
              <a:rPr lang="en-US" dirty="0" smtClean="0"/>
              <a:t>Cost of evaluating processes and their outputs to ensure quality.</a:t>
            </a:r>
          </a:p>
          <a:p>
            <a:r>
              <a:rPr lang="en-US" b="1" dirty="0" smtClean="0"/>
              <a:t>Internal failure cost</a:t>
            </a:r>
            <a:r>
              <a:rPr lang="en-US" dirty="0" smtClean="0"/>
              <a:t>: Cost incurred to correct an identified defect before the customer receives the product.</a:t>
            </a:r>
          </a:p>
          <a:p>
            <a:r>
              <a:rPr lang="en-US" b="1" dirty="0" smtClean="0"/>
              <a:t>External failure cost</a:t>
            </a:r>
            <a:r>
              <a:rPr lang="en-US" dirty="0" smtClean="0"/>
              <a:t>: Cost that relates to all errors not detected and corrected before delivery to the customer.</a:t>
            </a:r>
          </a:p>
          <a:p>
            <a:r>
              <a:rPr lang="en-US" b="1" dirty="0" smtClean="0"/>
              <a:t>Measurement and test equipment costs</a:t>
            </a:r>
            <a:r>
              <a:rPr lang="en-US" dirty="0" smtClean="0"/>
              <a:t>: Capital cost of equipment used to perform prevention and appraisal activities.</a:t>
            </a:r>
          </a:p>
        </p:txBody>
      </p:sp>
      <p:pic>
        <p:nvPicPr>
          <p:cNvPr id="5" name="~PP1184.WAV">
            <a:hlinkClick r:id="" action="ppaction://media"/>
          </p:cNvPr>
          <p:cNvPicPr>
            <a:picLocks noRot="1" noChangeAspect="1"/>
          </p:cNvPicPr>
          <p:nvPr>
            <a:wavAudioFile r:embed="rId1" name="~PP1184.WAV"/>
          </p:nvPr>
        </p:nvPicPr>
        <p:blipFill>
          <a:blip r:embed="rId4" cstate="print"/>
          <a:stretch>
            <a:fillRect/>
          </a:stretch>
        </p:blipFill>
        <p:spPr>
          <a:xfrm>
            <a:off x="8696325" y="6410325"/>
            <a:ext cx="304800" cy="304800"/>
          </a:xfrm>
          <a:prstGeom prst="rect">
            <a:avLst/>
          </a:prstGeom>
        </p:spPr>
      </p:pic>
    </p:spTree>
  </p:cSld>
  <p:clrMapOvr>
    <a:masterClrMapping/>
  </p:clrMapOvr>
  <p:transition advTm="1971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pPr eaLnBrk="1" hangingPunct="1"/>
            <a:r>
              <a:rPr lang="en-US" smtClean="0"/>
              <a:t>Media Snapshot*</a:t>
            </a:r>
          </a:p>
        </p:txBody>
      </p:sp>
      <p:sp>
        <p:nvSpPr>
          <p:cNvPr id="54274" name="Slide Number Placeholder 3"/>
          <p:cNvSpPr>
            <a:spLocks noGrp="1"/>
          </p:cNvSpPr>
          <p:nvPr>
            <p:ph type="sldNum" sz="quarter" idx="12"/>
          </p:nvPr>
        </p:nvSpPr>
        <p:spPr>
          <a:noFill/>
        </p:spPr>
        <p:txBody>
          <a:bodyPr/>
          <a:lstStyle/>
          <a:p>
            <a:fld id="{B6D1D19A-6335-449D-87CD-BD87786A653D}" type="slidenum">
              <a:rPr lang="en-US">
                <a:latin typeface="Times New Roman" pitchFamily="18" charset="0"/>
              </a:rPr>
              <a:pPr/>
              <a:t>22</a:t>
            </a:fld>
            <a:endParaRPr lang="en-US">
              <a:latin typeface="Times New Roman" pitchFamily="18" charset="0"/>
            </a:endParaRPr>
          </a:p>
        </p:txBody>
      </p:sp>
      <p:sp>
        <p:nvSpPr>
          <p:cNvPr id="54277" name="Rectangle 6"/>
          <p:cNvSpPr>
            <a:spLocks noGrp="1" noChangeArrowheads="1"/>
          </p:cNvSpPr>
          <p:nvPr>
            <p:ph sz="quarter" idx="1"/>
          </p:nvPr>
        </p:nvSpPr>
        <p:spPr/>
        <p:txBody>
          <a:bodyPr/>
          <a:lstStyle/>
          <a:p>
            <a:pPr eaLnBrk="1" hangingPunct="1"/>
            <a:r>
              <a:rPr lang="en-US" sz="2400" smtClean="0"/>
              <a:t>A 2004 study by Nucleus Research Inc. estimates that spam will cost large companies nearly $2,000 per employee in lost productivity in 2004 alone, despite investments in software to block spam. Spam currently accounts for more than </a:t>
            </a:r>
            <a:r>
              <a:rPr lang="en-US" sz="2400" i="1" smtClean="0"/>
              <a:t>70 percent</a:t>
            </a:r>
            <a:r>
              <a:rPr lang="en-US" sz="2400" smtClean="0"/>
              <a:t> of total e-mail volume worldwide.</a:t>
            </a:r>
          </a:p>
          <a:p>
            <a:pPr eaLnBrk="1" hangingPunct="1"/>
            <a:r>
              <a:rPr lang="en-US" sz="2400" smtClean="0"/>
              <a:t>In just one month (August 2003), at least 50 new Internet viruses surfaced, and losses related to computer viruses cost North American companies about $3.5 billion. Businesses have suffered at least </a:t>
            </a:r>
            <a:r>
              <a:rPr lang="en-US" sz="2400" i="1" smtClean="0"/>
              <a:t>$65 billion in lost productivity</a:t>
            </a:r>
            <a:r>
              <a:rPr lang="en-US" sz="2400" smtClean="0"/>
              <a:t> because of computer viruses since 1997. </a:t>
            </a:r>
          </a:p>
        </p:txBody>
      </p:sp>
      <p:sp>
        <p:nvSpPr>
          <p:cNvPr id="54278" name="Text Box 7"/>
          <p:cNvSpPr txBox="1">
            <a:spLocks noChangeArrowheads="1"/>
          </p:cNvSpPr>
          <p:nvPr/>
        </p:nvSpPr>
        <p:spPr bwMode="auto">
          <a:xfrm>
            <a:off x="212725" y="5905500"/>
            <a:ext cx="8896350" cy="366713"/>
          </a:xfrm>
          <a:prstGeom prst="rect">
            <a:avLst/>
          </a:prstGeom>
          <a:noFill/>
          <a:ln w="9525">
            <a:noFill/>
            <a:miter lim="800000"/>
            <a:headEnd/>
            <a:tailEnd/>
          </a:ln>
        </p:spPr>
        <p:txBody>
          <a:bodyPr wrap="none">
            <a:spAutoFit/>
          </a:bodyPr>
          <a:lstStyle/>
          <a:p>
            <a:r>
              <a:rPr lang="en-US" sz="1800"/>
              <a:t>*McGuire, David, “Report: Spam Costs Are Rising at Work,” </a:t>
            </a:r>
            <a:r>
              <a:rPr lang="en-US" sz="1800" i="1"/>
              <a:t>Washington Post</a:t>
            </a:r>
            <a:r>
              <a:rPr lang="en-US" sz="1800"/>
              <a:t> (June 7, 2004).</a:t>
            </a:r>
          </a:p>
        </p:txBody>
      </p:sp>
      <p:pic>
        <p:nvPicPr>
          <p:cNvPr id="6" name="~PP1552.WAV">
            <a:hlinkClick r:id="" action="ppaction://media"/>
          </p:cNvPr>
          <p:cNvPicPr>
            <a:picLocks noRot="1" noChangeAspect="1"/>
          </p:cNvPicPr>
          <p:nvPr>
            <a:wavAudioFile r:embed="rId1" name="~PP1552.WAV"/>
          </p:nvPr>
        </p:nvPicPr>
        <p:blipFill>
          <a:blip r:embed="rId4" cstate="print"/>
          <a:stretch>
            <a:fillRect/>
          </a:stretch>
        </p:blipFill>
        <p:spPr>
          <a:xfrm>
            <a:off x="8696325" y="6410325"/>
            <a:ext cx="304800" cy="304800"/>
          </a:xfrm>
          <a:prstGeom prst="rect">
            <a:avLst/>
          </a:prstGeom>
        </p:spPr>
      </p:pic>
    </p:spTree>
  </p:cSld>
  <p:clrMapOvr>
    <a:masterClrMapping/>
  </p:clrMapOvr>
  <p:transition advTm="903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301752" y="228600"/>
            <a:ext cx="8534400" cy="838200"/>
          </a:xfrm>
        </p:spPr>
        <p:txBody>
          <a:bodyPr>
            <a:normAutofit fontScale="90000"/>
          </a:bodyPr>
          <a:lstStyle/>
          <a:p>
            <a:pPr eaLnBrk="1" hangingPunct="1"/>
            <a:r>
              <a:rPr lang="en-US" dirty="0" smtClean="0"/>
              <a:t>Organizational Influences, Workplace Factors, and Quality</a:t>
            </a:r>
          </a:p>
        </p:txBody>
      </p:sp>
      <p:sp>
        <p:nvSpPr>
          <p:cNvPr id="55298" name="Slide Number Placeholder 3"/>
          <p:cNvSpPr>
            <a:spLocks noGrp="1"/>
          </p:cNvSpPr>
          <p:nvPr>
            <p:ph type="sldNum" sz="quarter" idx="12"/>
          </p:nvPr>
        </p:nvSpPr>
        <p:spPr>
          <a:noFill/>
        </p:spPr>
        <p:txBody>
          <a:bodyPr/>
          <a:lstStyle/>
          <a:p>
            <a:fld id="{24F49C3A-5E0B-49FC-BAC7-1C1CFDA82DBB}" type="slidenum">
              <a:rPr lang="en-US">
                <a:latin typeface="Times New Roman" pitchFamily="18" charset="0"/>
              </a:rPr>
              <a:pPr/>
              <a:t>23</a:t>
            </a:fld>
            <a:endParaRPr lang="en-US">
              <a:latin typeface="Times New Roman" pitchFamily="18" charset="0"/>
            </a:endParaRPr>
          </a:p>
        </p:txBody>
      </p:sp>
      <p:sp>
        <p:nvSpPr>
          <p:cNvPr id="55301" name="Rectangle 3"/>
          <p:cNvSpPr>
            <a:spLocks noGrp="1" noChangeArrowheads="1"/>
          </p:cNvSpPr>
          <p:nvPr>
            <p:ph sz="quarter" idx="1"/>
          </p:nvPr>
        </p:nvSpPr>
        <p:spPr/>
        <p:txBody>
          <a:bodyPr/>
          <a:lstStyle/>
          <a:p>
            <a:pPr eaLnBrk="1" hangingPunct="1"/>
            <a:r>
              <a:rPr lang="en-US" sz="2400" dirty="0" smtClean="0"/>
              <a:t>Study by </a:t>
            </a:r>
            <a:r>
              <a:rPr lang="en-US" sz="2400" dirty="0" err="1" smtClean="0"/>
              <a:t>DeMarco</a:t>
            </a:r>
            <a:r>
              <a:rPr lang="en-US" sz="2400" dirty="0" smtClean="0"/>
              <a:t> and Lister showed that organizational issues had a much greater influence on programmer productivity than the technical environment or programming languages.</a:t>
            </a:r>
          </a:p>
          <a:p>
            <a:pPr eaLnBrk="1" hangingPunct="1"/>
            <a:r>
              <a:rPr lang="en-US" sz="2400" dirty="0" smtClean="0"/>
              <a:t>Programmer productivity varied by a factor of one to ten across organizations, but only by 21 percent within the same organization.</a:t>
            </a:r>
          </a:p>
          <a:p>
            <a:pPr eaLnBrk="1" hangingPunct="1"/>
            <a:r>
              <a:rPr lang="en-US" sz="2400" dirty="0" smtClean="0"/>
              <a:t>Study found no correlation between productivity and programming language, years of experience, or salary.</a:t>
            </a:r>
          </a:p>
          <a:p>
            <a:pPr eaLnBrk="1" hangingPunct="1"/>
            <a:r>
              <a:rPr lang="en-US" sz="2400" dirty="0" smtClean="0"/>
              <a:t>A </a:t>
            </a:r>
            <a:r>
              <a:rPr lang="en-US" sz="2400" u="sng" dirty="0" smtClean="0"/>
              <a:t>dedicated workspace</a:t>
            </a:r>
            <a:r>
              <a:rPr lang="en-US" sz="2400" dirty="0" smtClean="0"/>
              <a:t> and a </a:t>
            </a:r>
            <a:r>
              <a:rPr lang="en-US" sz="2400" u="sng" dirty="0" smtClean="0"/>
              <a:t>quiet work environment</a:t>
            </a:r>
            <a:r>
              <a:rPr lang="en-US" sz="2400" dirty="0" smtClean="0"/>
              <a:t> were key factors to improving programmer productivity.</a:t>
            </a:r>
          </a:p>
        </p:txBody>
      </p:sp>
      <p:pic>
        <p:nvPicPr>
          <p:cNvPr id="5" name="~PP4043.WAV">
            <a:hlinkClick r:id="" action="ppaction://media"/>
          </p:cNvPr>
          <p:cNvPicPr>
            <a:picLocks noRot="1" noChangeAspect="1"/>
          </p:cNvPicPr>
          <p:nvPr>
            <a:wavAudioFile r:embed="rId1" name="~PP4043.WAV"/>
          </p:nvPr>
        </p:nvPicPr>
        <p:blipFill>
          <a:blip r:embed="rId4" cstate="print"/>
          <a:stretch>
            <a:fillRect/>
          </a:stretch>
        </p:blipFill>
        <p:spPr>
          <a:xfrm>
            <a:off x="8696325" y="6410325"/>
            <a:ext cx="304800" cy="304800"/>
          </a:xfrm>
          <a:prstGeom prst="rect">
            <a:avLst/>
          </a:prstGeom>
        </p:spPr>
      </p:pic>
    </p:spTree>
  </p:cSld>
  <p:clrMapOvr>
    <a:masterClrMapping/>
  </p:clrMapOvr>
  <p:transition advTm="1867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p:txBody>
          <a:bodyPr/>
          <a:lstStyle/>
          <a:p>
            <a:pPr eaLnBrk="1" hangingPunct="1"/>
            <a:r>
              <a:rPr lang="en-US" smtClean="0"/>
              <a:t>Summary</a:t>
            </a:r>
          </a:p>
        </p:txBody>
      </p:sp>
      <p:sp>
        <p:nvSpPr>
          <p:cNvPr id="61442" name="Slide Number Placeholder 3"/>
          <p:cNvSpPr>
            <a:spLocks noGrp="1"/>
          </p:cNvSpPr>
          <p:nvPr>
            <p:ph type="sldNum" sz="quarter" idx="12"/>
          </p:nvPr>
        </p:nvSpPr>
        <p:spPr>
          <a:noFill/>
        </p:spPr>
        <p:txBody>
          <a:bodyPr/>
          <a:lstStyle/>
          <a:p>
            <a:fld id="{E372DCE5-5CA6-4F7E-BCEE-D2A142194A86}" type="slidenum">
              <a:rPr lang="en-US">
                <a:latin typeface="Times New Roman" pitchFamily="18" charset="0"/>
              </a:rPr>
              <a:pPr/>
              <a:t>24</a:t>
            </a:fld>
            <a:endParaRPr lang="en-US">
              <a:latin typeface="Times New Roman" pitchFamily="18" charset="0"/>
            </a:endParaRPr>
          </a:p>
        </p:txBody>
      </p:sp>
      <p:sp>
        <p:nvSpPr>
          <p:cNvPr id="61445" name="Rectangle 3"/>
          <p:cNvSpPr>
            <a:spLocks noGrp="1" noChangeArrowheads="1"/>
          </p:cNvSpPr>
          <p:nvPr>
            <p:ph sz="quarter" idx="1"/>
          </p:nvPr>
        </p:nvSpPr>
        <p:spPr/>
        <p:txBody>
          <a:bodyPr/>
          <a:lstStyle/>
          <a:p>
            <a:pPr eaLnBrk="1" hangingPunct="1">
              <a:spcBef>
                <a:spcPct val="100000"/>
              </a:spcBef>
            </a:pPr>
            <a:r>
              <a:rPr lang="en-US" smtClean="0"/>
              <a:t>Project quality management ensures that the project will satisfy the needs for which it was undertaken.</a:t>
            </a:r>
          </a:p>
          <a:p>
            <a:pPr eaLnBrk="1" hangingPunct="1">
              <a:spcBef>
                <a:spcPct val="100000"/>
              </a:spcBef>
            </a:pPr>
            <a:r>
              <a:rPr lang="en-US" smtClean="0"/>
              <a:t>Main processes include:</a:t>
            </a:r>
          </a:p>
          <a:p>
            <a:pPr lvl="1" eaLnBrk="1" hangingPunct="1">
              <a:spcBef>
                <a:spcPct val="100000"/>
              </a:spcBef>
            </a:pPr>
            <a:r>
              <a:rPr lang="en-US" smtClean="0"/>
              <a:t>Quality planning</a:t>
            </a:r>
          </a:p>
          <a:p>
            <a:pPr lvl="1" eaLnBrk="1" hangingPunct="1">
              <a:spcBef>
                <a:spcPct val="100000"/>
              </a:spcBef>
            </a:pPr>
            <a:r>
              <a:rPr lang="en-US" smtClean="0"/>
              <a:t>Quality assurance</a:t>
            </a:r>
          </a:p>
          <a:p>
            <a:pPr lvl="1" eaLnBrk="1" hangingPunct="1">
              <a:spcBef>
                <a:spcPct val="100000"/>
              </a:spcBef>
            </a:pPr>
            <a:r>
              <a:rPr lang="en-US" smtClean="0"/>
              <a:t>Quality control</a:t>
            </a:r>
          </a:p>
        </p:txBody>
      </p:sp>
      <p:pic>
        <p:nvPicPr>
          <p:cNvPr id="5" name="~PP231.WAV">
            <a:hlinkClick r:id="" action="ppaction://media"/>
          </p:cNvPr>
          <p:cNvPicPr>
            <a:picLocks noRot="1" noChangeAspect="1"/>
          </p:cNvPicPr>
          <p:nvPr>
            <a:wavAudioFile r:embed="rId1" name="~PP231.WAV"/>
          </p:nvPr>
        </p:nvPicPr>
        <p:blipFill>
          <a:blip r:embed="rId4" cstate="print"/>
          <a:stretch>
            <a:fillRect/>
          </a:stretch>
        </p:blipFill>
        <p:spPr>
          <a:xfrm>
            <a:off x="8696325" y="6410325"/>
            <a:ext cx="304800" cy="304800"/>
          </a:xfrm>
          <a:prstGeom prst="rect">
            <a:avLst/>
          </a:prstGeom>
        </p:spPr>
      </p:pic>
    </p:spTree>
  </p:cSld>
  <p:clrMapOvr>
    <a:masterClrMapping/>
  </p:clrMapOvr>
  <p:transition advTm="2070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your project</a:t>
            </a:r>
            <a:endParaRPr lang="en-US" dirty="0"/>
          </a:p>
        </p:txBody>
      </p:sp>
      <p:sp>
        <p:nvSpPr>
          <p:cNvPr id="3" name="Footer Placeholder 2"/>
          <p:cNvSpPr>
            <a:spLocks noGrp="1"/>
          </p:cNvSpPr>
          <p:nvPr>
            <p:ph type="ftr" sz="quarter" idx="11"/>
          </p:nvPr>
        </p:nvSpPr>
        <p:spPr/>
        <p:txBody>
          <a:bodyPr/>
          <a:lstStyle/>
          <a:p>
            <a:pPr>
              <a:defRPr/>
            </a:pPr>
            <a:r>
              <a:rPr lang="en-US" smtClean="0"/>
              <a:t>Information Technology Project Management, Fourth Edition</a:t>
            </a:r>
            <a:endParaRPr lang="en-US"/>
          </a:p>
        </p:txBody>
      </p:sp>
      <p:sp>
        <p:nvSpPr>
          <p:cNvPr id="4" name="Slide Number Placeholder 3"/>
          <p:cNvSpPr>
            <a:spLocks noGrp="1"/>
          </p:cNvSpPr>
          <p:nvPr>
            <p:ph type="sldNum" sz="quarter" idx="12"/>
          </p:nvPr>
        </p:nvSpPr>
        <p:spPr/>
        <p:txBody>
          <a:bodyPr/>
          <a:lstStyle/>
          <a:p>
            <a:pPr>
              <a:defRPr/>
            </a:pPr>
            <a:fld id="{4407C91C-F1C8-43BC-B31A-56D1E4627089}" type="slidenum">
              <a:rPr lang="en-US" smtClean="0"/>
              <a:pPr>
                <a:defRPr/>
              </a:pPr>
              <a:t>25</a:t>
            </a:fld>
            <a:endParaRPr lang="en-US"/>
          </a:p>
        </p:txBody>
      </p:sp>
      <p:sp>
        <p:nvSpPr>
          <p:cNvPr id="5" name="Content Placeholder 4"/>
          <p:cNvSpPr>
            <a:spLocks noGrp="1"/>
          </p:cNvSpPr>
          <p:nvPr>
            <p:ph sz="quarter" idx="1"/>
          </p:nvPr>
        </p:nvSpPr>
        <p:spPr/>
        <p:txBody>
          <a:bodyPr>
            <a:normAutofit fontScale="70000" lnSpcReduction="20000"/>
          </a:bodyPr>
          <a:lstStyle/>
          <a:p>
            <a:r>
              <a:rPr lang="en-US" dirty="0" smtClean="0"/>
              <a:t>So, what do I expect in your project?  Basically, we want to know how do you ensure that you are producing quality output?</a:t>
            </a:r>
          </a:p>
          <a:p>
            <a:r>
              <a:rPr lang="en-US" dirty="0" smtClean="0"/>
              <a:t>To do this, you may do the following activities in order to answer this section of the paper:</a:t>
            </a:r>
          </a:p>
          <a:p>
            <a:pPr lvl="1"/>
            <a:r>
              <a:rPr lang="en-US" dirty="0" smtClean="0"/>
              <a:t>Look at your performance metrics in your TDW and provide a narrative description on what are the general quality measures you are putting in place in  order to minimize your defective outputs.  You may categorize and put into common themes your general strategies.  (e.g. Counterchecking each others work, prototyping strategy, etc.) This means you will be coming up with several categories of quality measures.</a:t>
            </a:r>
          </a:p>
          <a:p>
            <a:pPr lvl="1"/>
            <a:r>
              <a:rPr lang="en-US" dirty="0" smtClean="0"/>
              <a:t>Provide a narrative on how you are going to ensure the quality of the output of your development team (i.e. the software)  You may discuss in detail the testing procedures you will be doing and how you intend to do it.</a:t>
            </a:r>
          </a:p>
          <a:p>
            <a:pPr lvl="1"/>
            <a:r>
              <a:rPr lang="en-US" dirty="0" smtClean="0"/>
              <a:t>Provide a narrative on how you are going to ensure the quality of the documentation you are producing.  Who will check the correctness of your SAD report? Who will check your English, etc.</a:t>
            </a:r>
          </a:p>
          <a:p>
            <a:endParaRPr lang="en-US" dirty="0" smtClean="0"/>
          </a:p>
          <a:p>
            <a:r>
              <a:rPr lang="en-US" dirty="0" smtClean="0"/>
              <a:t>Note that I am not looking for things to wow me, but practical things at your level.  Remember, I will check if you are following these plans.</a:t>
            </a:r>
          </a:p>
          <a:p>
            <a:pPr lvl="1"/>
            <a:endParaRPr lang="en-US" dirty="0" smtClean="0"/>
          </a:p>
          <a:p>
            <a:pPr lvl="1"/>
            <a:endParaRPr lang="en-US" dirty="0" smtClean="0"/>
          </a:p>
          <a:p>
            <a:pPr lvl="1"/>
            <a:endParaRPr lang="en-US" dirty="0" smtClean="0"/>
          </a:p>
        </p:txBody>
      </p:sp>
      <p:pic>
        <p:nvPicPr>
          <p:cNvPr id="6" name="~PP401.WAV">
            <a:hlinkClick r:id="" action="ppaction://media"/>
          </p:cNvPr>
          <p:cNvPicPr>
            <a:picLocks noRot="1" noChangeAspect="1"/>
          </p:cNvPicPr>
          <p:nvPr>
            <a:wavAudioFile r:embed="rId1" name="~PP401.WAV"/>
          </p:nvPr>
        </p:nvPicPr>
        <p:blipFill>
          <a:blip r:embed="rId3" cstate="print"/>
          <a:stretch>
            <a:fillRect/>
          </a:stretch>
        </p:blipFill>
        <p:spPr>
          <a:xfrm>
            <a:off x="8696325" y="6410325"/>
            <a:ext cx="304800" cy="304800"/>
          </a:xfrm>
          <a:prstGeom prst="rect">
            <a:avLst/>
          </a:prstGeom>
        </p:spPr>
      </p:pic>
    </p:spTree>
  </p:cSld>
  <p:clrMapOvr>
    <a:masterClrMapping/>
  </p:clrMapOvr>
  <p:transition advTm="1393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r>
              <a:rPr lang="en-US" smtClean="0"/>
              <a:t>What Went Wrong?</a:t>
            </a:r>
          </a:p>
        </p:txBody>
      </p:sp>
      <p:sp>
        <p:nvSpPr>
          <p:cNvPr id="10242" name="Slide Number Placeholder 3"/>
          <p:cNvSpPr>
            <a:spLocks noGrp="1"/>
          </p:cNvSpPr>
          <p:nvPr>
            <p:ph type="sldNum" sz="quarter" idx="12"/>
          </p:nvPr>
        </p:nvSpPr>
        <p:spPr/>
        <p:txBody>
          <a:bodyPr/>
          <a:lstStyle/>
          <a:p>
            <a:fld id="{DFAE766B-A384-4F5E-958F-CE049057AFF1}" type="slidenum">
              <a:rPr lang="en-US" smtClean="0"/>
              <a:pPr/>
              <a:t>3</a:t>
            </a:fld>
            <a:endParaRPr lang="en-US"/>
          </a:p>
        </p:txBody>
      </p:sp>
      <p:sp>
        <p:nvSpPr>
          <p:cNvPr id="10245" name="Rectangle 7"/>
          <p:cNvSpPr>
            <a:spLocks noGrp="1" noChangeArrowheads="1"/>
          </p:cNvSpPr>
          <p:nvPr>
            <p:ph sz="quarter" idx="1"/>
          </p:nvPr>
        </p:nvSpPr>
        <p:spPr/>
        <p:txBody>
          <a:bodyPr/>
          <a:lstStyle/>
          <a:p>
            <a:r>
              <a:rPr lang="en-US" sz="2200" dirty="0" smtClean="0"/>
              <a:t>In 1986, two hospital patients died after receiving fatal doses of radiation from a </a:t>
            </a:r>
            <a:r>
              <a:rPr lang="en-US" sz="2200" dirty="0" err="1" smtClean="0"/>
              <a:t>Therac</a:t>
            </a:r>
            <a:r>
              <a:rPr lang="en-US" sz="2200" dirty="0" smtClean="0"/>
              <a:t> 25 machine after a software problem caused the machine to ignore calibration data.**</a:t>
            </a:r>
          </a:p>
          <a:p>
            <a:r>
              <a:rPr lang="en-US" sz="2200" dirty="0" smtClean="0"/>
              <a:t>Britain’s Coast Guard was unable to use its computers for several hours in May 2004 after being hit by the </a:t>
            </a:r>
            <a:r>
              <a:rPr lang="en-US" sz="2200" dirty="0" err="1" smtClean="0"/>
              <a:t>Sasser</a:t>
            </a:r>
            <a:r>
              <a:rPr lang="en-US" sz="2200" dirty="0" smtClean="0"/>
              <a:t> virus, which knocked out the electronic mapping systems, e-mail, and other computer functions, forcing workers to revert to pen, paper, and radios.***</a:t>
            </a:r>
          </a:p>
        </p:txBody>
      </p:sp>
      <p:sp>
        <p:nvSpPr>
          <p:cNvPr id="10246" name="Text Box 8"/>
          <p:cNvSpPr txBox="1">
            <a:spLocks noChangeArrowheads="1"/>
          </p:cNvSpPr>
          <p:nvPr/>
        </p:nvSpPr>
        <p:spPr bwMode="auto">
          <a:xfrm>
            <a:off x="304800" y="5410200"/>
            <a:ext cx="8610600" cy="1617663"/>
          </a:xfrm>
          <a:prstGeom prst="rect">
            <a:avLst/>
          </a:prstGeom>
          <a:noFill/>
          <a:ln w="9525">
            <a:noFill/>
            <a:miter lim="800000"/>
            <a:headEnd/>
            <a:tailEnd/>
          </a:ln>
        </p:spPr>
        <p:txBody>
          <a:bodyPr>
            <a:spAutoFit/>
          </a:bodyPr>
          <a:lstStyle/>
          <a:p>
            <a:r>
              <a:rPr lang="en-US" sz="1600" dirty="0"/>
              <a:t>*</a:t>
            </a:r>
            <a:r>
              <a:rPr lang="en-US" sz="1600" i="1" dirty="0"/>
              <a:t>Design News </a:t>
            </a:r>
            <a:r>
              <a:rPr lang="en-US" sz="1600" dirty="0"/>
              <a:t>(February 1988).</a:t>
            </a:r>
          </a:p>
          <a:p>
            <a:r>
              <a:rPr lang="en-US" sz="1600" dirty="0"/>
              <a:t>**</a:t>
            </a:r>
            <a:r>
              <a:rPr lang="en-US" sz="1600" i="1" dirty="0" err="1"/>
              <a:t>Datamation</a:t>
            </a:r>
            <a:r>
              <a:rPr lang="en-US" sz="1600" i="1" dirty="0"/>
              <a:t> </a:t>
            </a:r>
            <a:r>
              <a:rPr lang="en-US" sz="1600" dirty="0"/>
              <a:t>(May 1987).</a:t>
            </a:r>
          </a:p>
          <a:p>
            <a:r>
              <a:rPr lang="en-US" sz="1600" dirty="0"/>
              <a:t>***Fleming, Nic, “Virus sends coastguard computers off course” (</a:t>
            </a:r>
            <a:r>
              <a:rPr lang="en-US" sz="1600" i="1" dirty="0"/>
              <a:t>http://news.telegraph.co.uk/news/</a:t>
            </a:r>
          </a:p>
          <a:p>
            <a:r>
              <a:rPr lang="en-US" sz="1600" i="1" dirty="0" err="1"/>
              <a:t>main.jhtml?xml</a:t>
            </a:r>
            <a:r>
              <a:rPr lang="en-US" sz="1600" i="1" dirty="0"/>
              <a:t>=/news/2004/05/05/ncoast05.xml) </a:t>
            </a:r>
            <a:r>
              <a:rPr lang="en-US" sz="1600" dirty="0"/>
              <a:t>(May 15, 2004).</a:t>
            </a:r>
          </a:p>
          <a:p>
            <a:pPr>
              <a:spcBef>
                <a:spcPct val="50000"/>
              </a:spcBef>
            </a:pPr>
            <a:endParaRPr lang="en-US" dirty="0"/>
          </a:p>
        </p:txBody>
      </p:sp>
      <p:pic>
        <p:nvPicPr>
          <p:cNvPr id="6" name="~PP2781.WAV">
            <a:hlinkClick r:id="" action="ppaction://media"/>
          </p:cNvPr>
          <p:cNvPicPr>
            <a:picLocks noRot="1" noChangeAspect="1"/>
          </p:cNvPicPr>
          <p:nvPr>
            <a:wavAudioFile r:embed="rId1" name="~PP2781.WAV"/>
          </p:nvPr>
        </p:nvPicPr>
        <p:blipFill>
          <a:blip r:embed="rId4" cstate="print"/>
          <a:stretch>
            <a:fillRect/>
          </a:stretch>
        </p:blipFill>
        <p:spPr>
          <a:xfrm>
            <a:off x="8696325" y="6410325"/>
            <a:ext cx="304800" cy="304800"/>
          </a:xfrm>
          <a:prstGeom prst="rect">
            <a:avLst/>
          </a:prstGeom>
        </p:spPr>
      </p:pic>
    </p:spTree>
  </p:cSld>
  <p:clrMapOvr>
    <a:masterClrMapping/>
  </p:clrMapOvr>
  <p:transition advTm="444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r>
              <a:rPr lang="en-US" smtClean="0"/>
              <a:t>What Is Quality?</a:t>
            </a:r>
          </a:p>
        </p:txBody>
      </p:sp>
      <p:sp>
        <p:nvSpPr>
          <p:cNvPr id="11266" name="Slide Number Placeholder 3"/>
          <p:cNvSpPr>
            <a:spLocks noGrp="1"/>
          </p:cNvSpPr>
          <p:nvPr>
            <p:ph type="sldNum" sz="quarter" idx="12"/>
          </p:nvPr>
        </p:nvSpPr>
        <p:spPr/>
        <p:txBody>
          <a:bodyPr/>
          <a:lstStyle/>
          <a:p>
            <a:fld id="{6F5D5D94-48B8-47E3-8DA6-2A648EC3F8A0}" type="slidenum">
              <a:rPr lang="en-US" smtClean="0"/>
              <a:pPr/>
              <a:t>4</a:t>
            </a:fld>
            <a:endParaRPr lang="en-US"/>
          </a:p>
        </p:txBody>
      </p:sp>
      <p:sp>
        <p:nvSpPr>
          <p:cNvPr id="11269" name="Rectangle 3"/>
          <p:cNvSpPr>
            <a:spLocks noGrp="1" noChangeArrowheads="1"/>
          </p:cNvSpPr>
          <p:nvPr>
            <p:ph sz="quarter" idx="1"/>
          </p:nvPr>
        </p:nvSpPr>
        <p:spPr/>
        <p:txBody>
          <a:bodyPr/>
          <a:lstStyle/>
          <a:p>
            <a:r>
              <a:rPr lang="en-US" smtClean="0"/>
              <a:t>The International Organization for Standardization (ISO) defines quality as “the degree to which a set of inherent characteristics fulfils requirements” (ISO9000:2000).</a:t>
            </a:r>
          </a:p>
          <a:p>
            <a:r>
              <a:rPr lang="en-US" smtClean="0"/>
              <a:t>Other experts define quality based on:</a:t>
            </a:r>
          </a:p>
          <a:p>
            <a:pPr lvl="1"/>
            <a:r>
              <a:rPr lang="en-US" smtClean="0"/>
              <a:t>Conformance to requirements: The project’s processes and products meet written specifications.</a:t>
            </a:r>
          </a:p>
          <a:p>
            <a:pPr lvl="1"/>
            <a:r>
              <a:rPr lang="en-US" smtClean="0"/>
              <a:t>Fitness for use: A product can be used as it was intended.</a:t>
            </a:r>
          </a:p>
        </p:txBody>
      </p:sp>
      <p:pic>
        <p:nvPicPr>
          <p:cNvPr id="5" name="~PP838.WAV">
            <a:hlinkClick r:id="" action="ppaction://media"/>
          </p:cNvPr>
          <p:cNvPicPr>
            <a:picLocks noRot="1" noChangeAspect="1"/>
          </p:cNvPicPr>
          <p:nvPr>
            <a:wavAudioFile r:embed="rId1" name="~PP838.WAV"/>
          </p:nvPr>
        </p:nvPicPr>
        <p:blipFill>
          <a:blip r:embed="rId4" cstate="print"/>
          <a:stretch>
            <a:fillRect/>
          </a:stretch>
        </p:blipFill>
        <p:spPr>
          <a:xfrm>
            <a:off x="8696325" y="6410325"/>
            <a:ext cx="304800" cy="304800"/>
          </a:xfrm>
          <a:prstGeom prst="rect">
            <a:avLst/>
          </a:prstGeom>
        </p:spPr>
      </p:pic>
    </p:spTree>
  </p:cSld>
  <p:clrMapOvr>
    <a:masterClrMapping/>
  </p:clrMapOvr>
  <p:transition advTm="676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r>
              <a:rPr lang="en-US" smtClean="0"/>
              <a:t>What Is Project Quality Management?</a:t>
            </a:r>
          </a:p>
        </p:txBody>
      </p:sp>
      <p:sp>
        <p:nvSpPr>
          <p:cNvPr id="12290" name="Slide Number Placeholder 3"/>
          <p:cNvSpPr>
            <a:spLocks noGrp="1"/>
          </p:cNvSpPr>
          <p:nvPr>
            <p:ph type="sldNum" sz="quarter" idx="12"/>
          </p:nvPr>
        </p:nvSpPr>
        <p:spPr/>
        <p:txBody>
          <a:bodyPr/>
          <a:lstStyle/>
          <a:p>
            <a:fld id="{80C01414-E6BE-4686-87BC-4CB231A996E2}" type="slidenum">
              <a:rPr lang="en-US" smtClean="0"/>
              <a:pPr/>
              <a:t>5</a:t>
            </a:fld>
            <a:endParaRPr lang="en-US"/>
          </a:p>
        </p:txBody>
      </p:sp>
      <p:sp>
        <p:nvSpPr>
          <p:cNvPr id="12293" name="Rectangle 3"/>
          <p:cNvSpPr>
            <a:spLocks noGrp="1" noChangeArrowheads="1"/>
          </p:cNvSpPr>
          <p:nvPr>
            <p:ph sz="quarter" idx="1"/>
          </p:nvPr>
        </p:nvSpPr>
        <p:spPr/>
        <p:txBody>
          <a:bodyPr/>
          <a:lstStyle/>
          <a:p>
            <a:r>
              <a:rPr lang="en-US" dirty="0" smtClean="0"/>
              <a:t>Project quality management ensures that the project will satisfy the needs for which it was undertaken.</a:t>
            </a:r>
          </a:p>
          <a:p>
            <a:r>
              <a:rPr lang="en-US" dirty="0" smtClean="0"/>
              <a:t>Processes include:</a:t>
            </a:r>
          </a:p>
          <a:p>
            <a:pPr lvl="1"/>
            <a:r>
              <a:rPr lang="en-US" b="1" dirty="0" smtClean="0"/>
              <a:t>Quality planning</a:t>
            </a:r>
            <a:r>
              <a:rPr lang="en-US" dirty="0" smtClean="0"/>
              <a:t>: Identifying which quality standards are relevant to the project and how to satisfy them.</a:t>
            </a:r>
          </a:p>
          <a:p>
            <a:pPr lvl="1"/>
            <a:r>
              <a:rPr lang="en-US" b="1" dirty="0" smtClean="0"/>
              <a:t>Quality assurance</a:t>
            </a:r>
            <a:r>
              <a:rPr lang="en-US" dirty="0" smtClean="0"/>
              <a:t>: Periodically evaluating overall project performance to ensure the project will satisfy the relevant quality standards.</a:t>
            </a:r>
          </a:p>
          <a:p>
            <a:pPr lvl="1"/>
            <a:r>
              <a:rPr lang="en-US" b="1" dirty="0" smtClean="0"/>
              <a:t>Quality control</a:t>
            </a:r>
            <a:r>
              <a:rPr lang="en-US" dirty="0" smtClean="0"/>
              <a:t>: Monitoring specific project results to ensure that they comply with the relevant quality standards.</a:t>
            </a:r>
          </a:p>
        </p:txBody>
      </p:sp>
      <p:pic>
        <p:nvPicPr>
          <p:cNvPr id="5" name="~PP1278.WAV">
            <a:hlinkClick r:id="" action="ppaction://media"/>
          </p:cNvPr>
          <p:cNvPicPr>
            <a:picLocks noRot="1" noChangeAspect="1"/>
          </p:cNvPicPr>
          <p:nvPr>
            <a:wavAudioFile r:embed="rId1" name="~PP1278.WAV"/>
          </p:nvPr>
        </p:nvPicPr>
        <p:blipFill>
          <a:blip r:embed="rId4" cstate="print"/>
          <a:stretch>
            <a:fillRect/>
          </a:stretch>
        </p:blipFill>
        <p:spPr>
          <a:xfrm>
            <a:off x="8696325" y="6410325"/>
            <a:ext cx="304800" cy="304800"/>
          </a:xfrm>
          <a:prstGeom prst="rect">
            <a:avLst/>
          </a:prstGeom>
        </p:spPr>
      </p:pic>
    </p:spTree>
  </p:cSld>
  <p:clrMapOvr>
    <a:masterClrMapping/>
  </p:clrMapOvr>
  <p:transition advTm="863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1026"/>
          <p:cNvSpPr>
            <a:spLocks noGrp="1" noChangeArrowheads="1"/>
          </p:cNvSpPr>
          <p:nvPr>
            <p:ph type="title"/>
          </p:nvPr>
        </p:nvSpPr>
        <p:spPr/>
        <p:txBody>
          <a:bodyPr/>
          <a:lstStyle/>
          <a:p>
            <a:r>
              <a:rPr lang="en-US" smtClean="0"/>
              <a:t>Quality Planning</a:t>
            </a:r>
          </a:p>
        </p:txBody>
      </p:sp>
      <p:sp>
        <p:nvSpPr>
          <p:cNvPr id="13314" name="Slide Number Placeholder 3"/>
          <p:cNvSpPr>
            <a:spLocks noGrp="1"/>
          </p:cNvSpPr>
          <p:nvPr>
            <p:ph type="sldNum" sz="quarter" idx="12"/>
          </p:nvPr>
        </p:nvSpPr>
        <p:spPr/>
        <p:txBody>
          <a:bodyPr/>
          <a:lstStyle/>
          <a:p>
            <a:fld id="{D90A58C0-7693-4D7B-A31F-89955D8D2C9C}" type="slidenum">
              <a:rPr lang="en-US" smtClean="0"/>
              <a:pPr/>
              <a:t>6</a:t>
            </a:fld>
            <a:endParaRPr lang="en-US"/>
          </a:p>
        </p:txBody>
      </p:sp>
      <p:sp>
        <p:nvSpPr>
          <p:cNvPr id="13317" name="Rectangle 1027"/>
          <p:cNvSpPr>
            <a:spLocks noGrp="1" noChangeArrowheads="1"/>
          </p:cNvSpPr>
          <p:nvPr>
            <p:ph sz="quarter" idx="1"/>
          </p:nvPr>
        </p:nvSpPr>
        <p:spPr/>
        <p:txBody>
          <a:bodyPr/>
          <a:lstStyle/>
          <a:p>
            <a:r>
              <a:rPr lang="en-US" smtClean="0"/>
              <a:t>Implies the ability to anticipate situations and prepare actions to bring about the desired outcome.</a:t>
            </a:r>
          </a:p>
          <a:p>
            <a:r>
              <a:rPr lang="en-US" smtClean="0"/>
              <a:t>Important to prevent defects by:</a:t>
            </a:r>
          </a:p>
          <a:p>
            <a:pPr lvl="1"/>
            <a:r>
              <a:rPr lang="en-US" smtClean="0"/>
              <a:t>Selecting proper materials.</a:t>
            </a:r>
          </a:p>
          <a:p>
            <a:pPr lvl="1"/>
            <a:r>
              <a:rPr lang="en-US" smtClean="0"/>
              <a:t>Training and indoctrinating people in quality.</a:t>
            </a:r>
          </a:p>
          <a:p>
            <a:pPr lvl="1"/>
            <a:r>
              <a:rPr lang="en-US" smtClean="0"/>
              <a:t>Planning a process that ensures the appropriate outcome.</a:t>
            </a:r>
          </a:p>
        </p:txBody>
      </p:sp>
      <p:pic>
        <p:nvPicPr>
          <p:cNvPr id="5" name="~PP3734.WAV">
            <a:hlinkClick r:id="" action="ppaction://media"/>
          </p:cNvPr>
          <p:cNvPicPr>
            <a:picLocks noRot="1" noChangeAspect="1"/>
          </p:cNvPicPr>
          <p:nvPr>
            <a:wavAudioFile r:embed="rId1" name="~PP3734.WAV"/>
          </p:nvPr>
        </p:nvPicPr>
        <p:blipFill>
          <a:blip r:embed="rId4" cstate="print"/>
          <a:stretch>
            <a:fillRect/>
          </a:stretch>
        </p:blipFill>
        <p:spPr>
          <a:xfrm>
            <a:off x="8696325" y="6410325"/>
            <a:ext cx="304800" cy="304800"/>
          </a:xfrm>
          <a:prstGeom prst="rect">
            <a:avLst/>
          </a:prstGeom>
        </p:spPr>
      </p:pic>
    </p:spTree>
  </p:cSld>
  <p:clrMapOvr>
    <a:masterClrMapping/>
  </p:clrMapOvr>
  <p:transition advTm="719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smtClean="0"/>
              <a:t>Scope Aspects of IT Projects</a:t>
            </a:r>
          </a:p>
        </p:txBody>
      </p:sp>
      <p:sp>
        <p:nvSpPr>
          <p:cNvPr id="15362" name="Slide Number Placeholder 3"/>
          <p:cNvSpPr>
            <a:spLocks noGrp="1"/>
          </p:cNvSpPr>
          <p:nvPr>
            <p:ph type="sldNum" sz="quarter" idx="12"/>
          </p:nvPr>
        </p:nvSpPr>
        <p:spPr/>
        <p:txBody>
          <a:bodyPr/>
          <a:lstStyle/>
          <a:p>
            <a:fld id="{4600EC91-A307-45F9-96D4-C6A8924E4813}" type="slidenum">
              <a:rPr lang="en-US" smtClean="0"/>
              <a:pPr/>
              <a:t>7</a:t>
            </a:fld>
            <a:endParaRPr lang="en-US"/>
          </a:p>
        </p:txBody>
      </p:sp>
      <p:sp>
        <p:nvSpPr>
          <p:cNvPr id="15365" name="Rectangle 3"/>
          <p:cNvSpPr>
            <a:spLocks noGrp="1" noChangeArrowheads="1"/>
          </p:cNvSpPr>
          <p:nvPr>
            <p:ph sz="quarter" idx="1"/>
          </p:nvPr>
        </p:nvSpPr>
        <p:spPr/>
        <p:txBody>
          <a:bodyPr>
            <a:normAutofit fontScale="92500" lnSpcReduction="20000"/>
          </a:bodyPr>
          <a:lstStyle/>
          <a:p>
            <a:r>
              <a:rPr lang="en-US" smtClean="0"/>
              <a:t>Functionality is the degree to which a system performs its intended function.</a:t>
            </a:r>
          </a:p>
          <a:p>
            <a:r>
              <a:rPr lang="en-US" smtClean="0"/>
              <a:t>Features are the system’s special characteristics that appeal to users.</a:t>
            </a:r>
          </a:p>
          <a:p>
            <a:r>
              <a:rPr lang="en-US" smtClean="0"/>
              <a:t>System outputs are the screens and reports the system generates. </a:t>
            </a:r>
          </a:p>
          <a:p>
            <a:r>
              <a:rPr lang="en-US" smtClean="0"/>
              <a:t>Performance addresses how well a product or service performs the customer’s intended use. </a:t>
            </a:r>
          </a:p>
          <a:p>
            <a:r>
              <a:rPr lang="en-US" smtClean="0"/>
              <a:t>Reliability is the ability of a product or service to perform as expected under normal conditions.</a:t>
            </a:r>
          </a:p>
          <a:p>
            <a:r>
              <a:rPr lang="en-US" smtClean="0"/>
              <a:t>Maintainability addresses the ease of performing maintenance on a product. </a:t>
            </a:r>
          </a:p>
        </p:txBody>
      </p:sp>
      <p:pic>
        <p:nvPicPr>
          <p:cNvPr id="5" name="~PP266.WAV">
            <a:hlinkClick r:id="" action="ppaction://media"/>
          </p:cNvPr>
          <p:cNvPicPr>
            <a:picLocks noRot="1" noChangeAspect="1"/>
          </p:cNvPicPr>
          <p:nvPr>
            <a:wavAudioFile r:embed="rId1" name="~PP266.WAV"/>
          </p:nvPr>
        </p:nvPicPr>
        <p:blipFill>
          <a:blip r:embed="rId4" cstate="print"/>
          <a:stretch>
            <a:fillRect/>
          </a:stretch>
        </p:blipFill>
        <p:spPr>
          <a:xfrm>
            <a:off x="8696325" y="6410325"/>
            <a:ext cx="304800" cy="304800"/>
          </a:xfrm>
          <a:prstGeom prst="rect">
            <a:avLst/>
          </a:prstGeom>
        </p:spPr>
      </p:pic>
    </p:spTree>
  </p:cSld>
  <p:clrMapOvr>
    <a:masterClrMapping/>
  </p:clrMapOvr>
  <p:transition advTm="1152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301752" y="228600"/>
            <a:ext cx="8534400" cy="990600"/>
          </a:xfrm>
        </p:spPr>
        <p:txBody>
          <a:bodyPr>
            <a:normAutofit fontScale="90000"/>
          </a:bodyPr>
          <a:lstStyle/>
          <a:p>
            <a:r>
              <a:rPr lang="en-US" dirty="0" smtClean="0"/>
              <a:t>Who’s Responsible for the Quality </a:t>
            </a:r>
            <a:br>
              <a:rPr lang="en-US" dirty="0" smtClean="0"/>
            </a:br>
            <a:r>
              <a:rPr lang="en-US" dirty="0" smtClean="0"/>
              <a:t>of Projects?</a:t>
            </a:r>
          </a:p>
        </p:txBody>
      </p:sp>
      <p:sp>
        <p:nvSpPr>
          <p:cNvPr id="16386" name="Slide Number Placeholder 3"/>
          <p:cNvSpPr>
            <a:spLocks noGrp="1"/>
          </p:cNvSpPr>
          <p:nvPr>
            <p:ph type="sldNum" sz="quarter" idx="12"/>
          </p:nvPr>
        </p:nvSpPr>
        <p:spPr/>
        <p:txBody>
          <a:bodyPr/>
          <a:lstStyle/>
          <a:p>
            <a:fld id="{C05F13AA-7191-45B0-8CB5-DAE06BFBC584}" type="slidenum">
              <a:rPr lang="en-US" smtClean="0"/>
              <a:pPr/>
              <a:t>8</a:t>
            </a:fld>
            <a:endParaRPr lang="en-US"/>
          </a:p>
        </p:txBody>
      </p:sp>
      <p:sp>
        <p:nvSpPr>
          <p:cNvPr id="16389" name="Rectangle 3"/>
          <p:cNvSpPr>
            <a:spLocks noGrp="1" noChangeArrowheads="1"/>
          </p:cNvSpPr>
          <p:nvPr>
            <p:ph sz="quarter" idx="1"/>
          </p:nvPr>
        </p:nvSpPr>
        <p:spPr/>
        <p:txBody>
          <a:bodyPr/>
          <a:lstStyle/>
          <a:p>
            <a:r>
              <a:rPr lang="en-US" smtClean="0"/>
              <a:t>Project managers are ultimately responsible for quality management on their projects.</a:t>
            </a:r>
          </a:p>
          <a:p>
            <a:r>
              <a:rPr lang="en-US" smtClean="0"/>
              <a:t>Several organizations and references can help project managers and their teams understand quality.</a:t>
            </a:r>
          </a:p>
          <a:p>
            <a:pPr lvl="1"/>
            <a:r>
              <a:rPr lang="en-US" smtClean="0"/>
              <a:t>International Organization for Standardization (www.iso.org)</a:t>
            </a:r>
          </a:p>
          <a:p>
            <a:pPr lvl="1"/>
            <a:r>
              <a:rPr lang="en-US" smtClean="0"/>
              <a:t>IEEE (www.ieee.org)</a:t>
            </a:r>
          </a:p>
          <a:p>
            <a:pPr lvl="1"/>
            <a:endParaRPr lang="en-US" smtClean="0"/>
          </a:p>
        </p:txBody>
      </p:sp>
      <p:pic>
        <p:nvPicPr>
          <p:cNvPr id="5" name="~PP1352.WAV">
            <a:hlinkClick r:id="" action="ppaction://media"/>
          </p:cNvPr>
          <p:cNvPicPr>
            <a:picLocks noRot="1" noChangeAspect="1"/>
          </p:cNvPicPr>
          <p:nvPr>
            <a:wavAudioFile r:embed="rId1" name="~PP1352.WAV"/>
          </p:nvPr>
        </p:nvPicPr>
        <p:blipFill>
          <a:blip r:embed="rId4" cstate="print"/>
          <a:stretch>
            <a:fillRect/>
          </a:stretch>
        </p:blipFill>
        <p:spPr>
          <a:xfrm>
            <a:off x="8696325" y="6410325"/>
            <a:ext cx="304800" cy="304800"/>
          </a:xfrm>
          <a:prstGeom prst="rect">
            <a:avLst/>
          </a:prstGeom>
        </p:spPr>
      </p:pic>
    </p:spTree>
  </p:cSld>
  <p:clrMapOvr>
    <a:masterClrMapping/>
  </p:clrMapOvr>
  <p:transition advTm="255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smtClean="0"/>
              <a:t>Quality Assurance</a:t>
            </a:r>
          </a:p>
        </p:txBody>
      </p:sp>
      <p:sp>
        <p:nvSpPr>
          <p:cNvPr id="17410" name="Slide Number Placeholder 3"/>
          <p:cNvSpPr>
            <a:spLocks noGrp="1"/>
          </p:cNvSpPr>
          <p:nvPr>
            <p:ph type="sldNum" sz="quarter" idx="12"/>
          </p:nvPr>
        </p:nvSpPr>
        <p:spPr/>
        <p:txBody>
          <a:bodyPr/>
          <a:lstStyle/>
          <a:p>
            <a:fld id="{0E02FA6A-295C-4ED2-8535-B2A078724C98}" type="slidenum">
              <a:rPr lang="en-US" smtClean="0"/>
              <a:pPr/>
              <a:t>9</a:t>
            </a:fld>
            <a:endParaRPr lang="en-US"/>
          </a:p>
        </p:txBody>
      </p:sp>
      <p:sp>
        <p:nvSpPr>
          <p:cNvPr id="17413" name="Rectangle 3"/>
          <p:cNvSpPr>
            <a:spLocks noGrp="1" noChangeArrowheads="1"/>
          </p:cNvSpPr>
          <p:nvPr>
            <p:ph sz="quarter" idx="1"/>
          </p:nvPr>
        </p:nvSpPr>
        <p:spPr/>
        <p:txBody>
          <a:bodyPr>
            <a:normAutofit lnSpcReduction="10000"/>
          </a:bodyPr>
          <a:lstStyle/>
          <a:p>
            <a:r>
              <a:rPr lang="en-US" dirty="0" smtClean="0"/>
              <a:t>Quality assurance includes all the activities related to satisfying the relevant quality standards for a project.</a:t>
            </a:r>
          </a:p>
          <a:p>
            <a:r>
              <a:rPr lang="en-US" b="1" dirty="0" smtClean="0"/>
              <a:t>Benchmarking</a:t>
            </a:r>
            <a:r>
              <a:rPr lang="en-US" dirty="0" smtClean="0"/>
              <a:t> generates ideas for quality improvements by comparing specific project practices or product characteristics to those of other projects or products within or outside the performing organization. </a:t>
            </a:r>
          </a:p>
          <a:p>
            <a:r>
              <a:rPr lang="en-US" dirty="0" smtClean="0"/>
              <a:t>A </a:t>
            </a:r>
            <a:r>
              <a:rPr lang="en-US" b="1" dirty="0" smtClean="0"/>
              <a:t>quality audit </a:t>
            </a:r>
            <a:r>
              <a:rPr lang="en-US" dirty="0" smtClean="0"/>
              <a:t>is a structured review of specific quality management activities that help identify lessons learned that could improve performance on current or future projects. </a:t>
            </a:r>
          </a:p>
          <a:p>
            <a:endParaRPr lang="en-US" dirty="0" smtClean="0"/>
          </a:p>
        </p:txBody>
      </p:sp>
      <p:pic>
        <p:nvPicPr>
          <p:cNvPr id="5" name="~PP2162.WAV">
            <a:hlinkClick r:id="" action="ppaction://media"/>
          </p:cNvPr>
          <p:cNvPicPr>
            <a:picLocks noRot="1" noChangeAspect="1"/>
          </p:cNvPicPr>
          <p:nvPr>
            <a:wavAudioFile r:embed="rId1" name="~PP2162.WAV"/>
          </p:nvPr>
        </p:nvPicPr>
        <p:blipFill>
          <a:blip r:embed="rId4" cstate="print"/>
          <a:stretch>
            <a:fillRect/>
          </a:stretch>
        </p:blipFill>
        <p:spPr>
          <a:xfrm>
            <a:off x="8696325" y="6410325"/>
            <a:ext cx="304800" cy="304800"/>
          </a:xfrm>
          <a:prstGeom prst="rect">
            <a:avLst/>
          </a:prstGeom>
        </p:spPr>
      </p:pic>
    </p:spTree>
  </p:cSld>
  <p:clrMapOvr>
    <a:masterClrMapping/>
  </p:clrMapOvr>
  <p:transition advTm="1031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3747</Words>
  <Application>Microsoft Office PowerPoint</Application>
  <PresentationFormat>On-screen Show (4:3)</PresentationFormat>
  <Paragraphs>249</Paragraphs>
  <Slides>25</Slides>
  <Notes>24</Notes>
  <HiddenSlides>0</HiddenSlides>
  <MMClips>25</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7" baseType="lpstr">
      <vt:lpstr>Civic</vt:lpstr>
      <vt:lpstr>Document</vt:lpstr>
      <vt:lpstr>Project Quality Management</vt:lpstr>
      <vt:lpstr>The Importance of Project Quality Management</vt:lpstr>
      <vt:lpstr>What Went Wrong?</vt:lpstr>
      <vt:lpstr>What Is Quality?</vt:lpstr>
      <vt:lpstr>What Is Project Quality Management?</vt:lpstr>
      <vt:lpstr>Quality Planning</vt:lpstr>
      <vt:lpstr>Scope Aspects of IT Projects</vt:lpstr>
      <vt:lpstr>Who’s Responsible for the Quality  of Projects?</vt:lpstr>
      <vt:lpstr>Quality Assurance</vt:lpstr>
      <vt:lpstr>Table of Contents for a  Quality Assurance Plan*</vt:lpstr>
      <vt:lpstr>Quality Control</vt:lpstr>
      <vt:lpstr>Testing</vt:lpstr>
      <vt:lpstr>Types of Tests</vt:lpstr>
      <vt:lpstr>Testing Tasks in the Software Development Life Cycle</vt:lpstr>
      <vt:lpstr>Gantt Chart for Building Testing into a Systems Development Project Plan</vt:lpstr>
      <vt:lpstr>Testing Alone Is Not Enough</vt:lpstr>
      <vt:lpstr>Modern Quality Management</vt:lpstr>
      <vt:lpstr>Improving Information Technology Project Quality</vt:lpstr>
      <vt:lpstr>The Cost of Quality</vt:lpstr>
      <vt:lpstr>Costs Per Hour of Downtime Caused by Software Defects</vt:lpstr>
      <vt:lpstr>Five Cost Categories Related to Quality</vt:lpstr>
      <vt:lpstr>Media Snapshot*</vt:lpstr>
      <vt:lpstr>Organizational Influences, Workplace Factors, and Quality</vt:lpstr>
      <vt:lpstr>Summary</vt:lpstr>
      <vt:lpstr>For your project</vt:lpstr>
    </vt:vector>
  </TitlesOfParts>
  <Company>Augsburg College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Technology</dc:creator>
  <cp:lastModifiedBy>Bong</cp:lastModifiedBy>
  <cp:revision>159</cp:revision>
  <dcterms:created xsi:type="dcterms:W3CDTF">2001-07-05T23:10:12Z</dcterms:created>
  <dcterms:modified xsi:type="dcterms:W3CDTF">2012-10-08T04:35:39Z</dcterms:modified>
</cp:coreProperties>
</file>